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11125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ibre Franklin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TW4JPpATMCznsu6mPsftHOzr8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848BF-B397-49AC-8FD2-21090870CD13}">
  <a:tblStyle styleId="{FE5848BF-B397-49AC-8FD2-21090870C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834375"/>
            <a:ext cx="4673825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c0ad2e48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c0ad2e484_1_18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5cfc0ab0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834375"/>
            <a:ext cx="4673700" cy="417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5cfc0ab00_0_4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dae51da1e_0_0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4dae51d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30" y="834390"/>
            <a:ext cx="4674000" cy="417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300" cy="50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2da8a435b_0_0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1" name="Google Shape;121;g242da8a43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6d5761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834375"/>
            <a:ext cx="4673700" cy="417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a6d576179_0_5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a6d57617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834375"/>
            <a:ext cx="4673700" cy="417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a6d576179_0_46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a6d57617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a6d576179_0_13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a6d57617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a6d576179_0_33:notes"/>
          <p:cNvSpPr txBox="1">
            <a:spLocks noGrp="1"/>
          </p:cNvSpPr>
          <p:nvPr>
            <p:ph type="body" idx="1"/>
          </p:nvPr>
        </p:nvSpPr>
        <p:spPr>
          <a:xfrm>
            <a:off x="701025" y="5284450"/>
            <a:ext cx="5608200" cy="50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ficlorios.c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cion@goredelosrios.c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hyperlink" Target="http://www.ficlosrios.c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closrios.c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" t="33705" r="41080" b="1"/>
          <a:stretch/>
        </p:blipFill>
        <p:spPr>
          <a:xfrm>
            <a:off x="304801" y="2580369"/>
            <a:ext cx="6625388" cy="427763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8552383" y="6128652"/>
            <a:ext cx="1512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Octubre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6621850" y="1876950"/>
            <a:ext cx="5097000" cy="4272686"/>
            <a:chOff x="6621850" y="1876950"/>
            <a:chExt cx="5097000" cy="4272686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l="58994" t="3053" b="46246"/>
            <a:stretch/>
          </p:blipFill>
          <p:spPr>
            <a:xfrm>
              <a:off x="6930189" y="3305972"/>
              <a:ext cx="4757303" cy="2843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"/>
            <p:cNvSpPr/>
            <p:nvPr/>
          </p:nvSpPr>
          <p:spPr>
            <a:xfrm>
              <a:off x="6930189" y="2924972"/>
              <a:ext cx="4636169" cy="110159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621850" y="1876950"/>
              <a:ext cx="5097000" cy="2465100"/>
            </a:xfrm>
            <a:prstGeom prst="rect">
              <a:avLst/>
            </a:prstGeom>
            <a:solidFill>
              <a:srgbClr val="2593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-MX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2° llamado a Concurso</a:t>
              </a:r>
              <a:endPara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-MX" sz="5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FIC – R 2023</a:t>
              </a:r>
              <a:endPara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 descr="https://lh5.googleusercontent.com/a9x_tGH4tLQdMMjCm_un-U98g9Et-HWxD9EkGvOhyanOHMUfk5rd61TUsUoXXixFbOhztb1uOEvaQRbMlls1pnsgKGQhrAmOtOrILMNXE9r5UD5O9Z-73hJ-vkCywZSK3sM0GbCJuYeM3Bc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788" y="181450"/>
            <a:ext cx="2470425" cy="1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c0ad2e484_1_18"/>
          <p:cNvSpPr txBox="1"/>
          <p:nvPr/>
        </p:nvSpPr>
        <p:spPr>
          <a:xfrm>
            <a:off x="1359950" y="155425"/>
            <a:ext cx="101664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u="sng">
                <a:latin typeface="Calibri"/>
                <a:ea typeface="Calibri"/>
                <a:cs typeface="Calibri"/>
                <a:sym typeface="Calibri"/>
              </a:rPr>
              <a:t>Tercera aclaración</a:t>
            </a:r>
            <a:r>
              <a:rPr lang="es-MX" sz="20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MX" sz="1700">
                <a:latin typeface="Calibri"/>
                <a:ea typeface="Calibri"/>
                <a:cs typeface="Calibri"/>
                <a:sym typeface="Calibri"/>
              </a:rPr>
              <a:t> Cuando en el criterio “Pertinencia Técnica” del cuadro “Evaluación de Iniciativas”, punto 9.1, en la columna “Tramos”, se señala “Respecto al presupuesto de la iniciativa postulada…”, </a:t>
            </a:r>
            <a:r>
              <a:rPr lang="es-MX" sz="17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la comisión evaluará la iniciativa completa</a:t>
            </a:r>
            <a:r>
              <a:rPr lang="es-MX" sz="1700">
                <a:latin typeface="Calibri"/>
                <a:ea typeface="Calibri"/>
                <a:cs typeface="Calibri"/>
                <a:sym typeface="Calibri"/>
              </a:rPr>
              <a:t>, considerando que el criterio se refiere a Pertinencia Técnica.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8c0ad2e484_1_18"/>
          <p:cNvSpPr/>
          <p:nvPr/>
        </p:nvSpPr>
        <p:spPr>
          <a:xfrm rot="-5400000">
            <a:off x="675875" y="130163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DD2C9"/>
          </a:solidFill>
          <a:ln w="19050" cap="flat" cmpd="sng">
            <a:solidFill>
              <a:srgbClr val="B9DD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g28c0ad2e484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0" y="2270484"/>
            <a:ext cx="7577349" cy="37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8c0ad2e484_1_18"/>
          <p:cNvSpPr/>
          <p:nvPr/>
        </p:nvSpPr>
        <p:spPr>
          <a:xfrm rot="-5400000">
            <a:off x="6133850" y="2807275"/>
            <a:ext cx="3285900" cy="2126700"/>
          </a:xfrm>
          <a:prstGeom prst="roundRect">
            <a:avLst>
              <a:gd name="adj" fmla="val 16667"/>
            </a:avLst>
          </a:prstGeom>
          <a:noFill/>
          <a:ln w="34925" cap="flat" cmpd="sng">
            <a:solidFill>
              <a:srgbClr val="4DD2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/>
        </p:nvSpPr>
        <p:spPr>
          <a:xfrm>
            <a:off x="327801" y="1599000"/>
            <a:ext cx="73170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strike="noStrike" cap="none">
                <a:solidFill>
                  <a:srgbClr val="00A1DA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MX" sz="2000" b="0" i="0" u="none" strike="noStrike" cap="none">
                <a:solidFill>
                  <a:srgbClr val="00A1D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postulación.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Ítems</a:t>
            </a:r>
            <a:r>
              <a:rPr lang="es-MX"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financiables</a:t>
            </a:r>
            <a:r>
              <a:rPr lang="es-MX"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MX" sz="2000" b="0" i="0" u="none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restricciones</a:t>
            </a:r>
            <a:r>
              <a:rPr lang="es-MX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uso de los recursos.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inversión en e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quipamiento debe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 un </a:t>
            </a: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s-MX" sz="2000" b="0" i="0" u="none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de Uso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participación de </a:t>
            </a: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Beneficiarios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proyecto es de carácter obligatorio.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participación de </a:t>
            </a: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Entidades Asociadas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proyecto es de carácter </a:t>
            </a:r>
            <a:r>
              <a:rPr lang="es-MX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Garantías.</a:t>
            </a:r>
            <a:endParaRPr sz="2000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MX" sz="2000">
                <a:solidFill>
                  <a:srgbClr val="00A1DA"/>
                </a:solidFill>
                <a:latin typeface="Calibri"/>
                <a:ea typeface="Calibri"/>
                <a:cs typeface="Calibri"/>
                <a:sym typeface="Calibri"/>
              </a:rPr>
              <a:t>Cuenta exclusiva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 proyecto.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Actividades de carácter obligatorio</a:t>
            </a:r>
            <a:endParaRPr sz="2000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6147850" y="5590650"/>
            <a:ext cx="515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de Hoja de Ruta (10 años).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económica ex ante y ex post.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difusión.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 rot="1321567">
            <a:off x="5240146" y="5202652"/>
            <a:ext cx="937527" cy="4174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327800" y="5555575"/>
            <a:ext cx="5087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sugiere </a:t>
            </a:r>
            <a:r>
              <a:rPr lang="es-MX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incluir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implementación de </a:t>
            </a:r>
            <a:r>
              <a:rPr lang="es-MX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páginas web.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7644800" y="1168700"/>
            <a:ext cx="4188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Inicio concurso: 10 de octubre de 2023. </a:t>
            </a:r>
            <a:endParaRPr sz="1100">
              <a:solidFill>
                <a:schemeClr val="dk1"/>
              </a:solidFill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 de postulaciones: </a:t>
            </a:r>
            <a:r>
              <a:rPr lang="es-MX" sz="18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25 de octubre</a:t>
            </a: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2023 a las 17:00 horas.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Informaciones y Consultas: Hasta el día </a:t>
            </a:r>
            <a:r>
              <a:rPr lang="es-MX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de octubre</a:t>
            </a: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2023 a las 12:00 horas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 rot="1100">
            <a:off x="6049082" y="1639038"/>
            <a:ext cx="937500" cy="41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ASPECTOS IMPORTANTES A CONSIDERAR</a:t>
            </a: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6626" y="2727250"/>
            <a:ext cx="1846465" cy="212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cfc0ab00_0_4"/>
          <p:cNvSpPr txBox="1"/>
          <p:nvPr/>
        </p:nvSpPr>
        <p:spPr>
          <a:xfrm>
            <a:off x="5890400" y="2523175"/>
            <a:ext cx="60714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</a:rPr>
              <a:t>Bien Privado. </a:t>
            </a:r>
            <a:br>
              <a:rPr lang="es-MX">
                <a:solidFill>
                  <a:schemeClr val="dk1"/>
                </a:solidFill>
              </a:rPr>
            </a:br>
            <a:r>
              <a:rPr lang="es-MX"/>
              <a:t>Desarrollar un </a:t>
            </a:r>
            <a:r>
              <a:rPr lang="es-MX" sz="1500" b="1"/>
              <a:t>modelo de negocios </a:t>
            </a:r>
            <a:r>
              <a:rPr lang="es-MX"/>
              <a:t>vinculada a la transferencia de la tecnología, el uso futuro de los bienes adquiridos.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el caso de los Bienes Públicos.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Desarrollar un</a:t>
            </a:r>
            <a:r>
              <a:rPr lang="es-MX" sz="1500" b="1"/>
              <a:t> modelo de gestión</a:t>
            </a:r>
            <a:r>
              <a:rPr lang="es-MX"/>
              <a:t>, que permita vislumbrar el mecanismo para administrar el bien generado.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Realización de una </a:t>
            </a:r>
            <a:r>
              <a:rPr lang="es-MX" sz="1500" b="1"/>
              <a:t>cápsula con los beneficiarios </a:t>
            </a:r>
            <a:r>
              <a:rPr lang="es-MX"/>
              <a:t>del proyecto, que permita recoger su experiencia participando en las actividades.</a:t>
            </a:r>
            <a:endParaRPr/>
          </a:p>
        </p:txBody>
      </p:sp>
      <p:sp>
        <p:nvSpPr>
          <p:cNvPr id="222" name="Google Shape;222;g245cfc0ab00_0_4"/>
          <p:cNvSpPr txBox="1"/>
          <p:nvPr/>
        </p:nvSpPr>
        <p:spPr>
          <a:xfrm>
            <a:off x="0" y="1353725"/>
            <a:ext cx="48957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económica ex ante y ex post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de Hoja de Ruta (10 años)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difusión </a:t>
            </a:r>
            <a:endParaRPr sz="1500" b="1"/>
          </a:p>
        </p:txBody>
      </p:sp>
      <p:sp>
        <p:nvSpPr>
          <p:cNvPr id="223" name="Google Shape;223;g245cfc0ab00_0_4"/>
          <p:cNvSpPr/>
          <p:nvPr/>
        </p:nvSpPr>
        <p:spPr>
          <a:xfrm rot="-5400000">
            <a:off x="5051700" y="2815263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4D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45cfc0ab00_0_4"/>
          <p:cNvSpPr/>
          <p:nvPr/>
        </p:nvSpPr>
        <p:spPr>
          <a:xfrm rot="-5400000">
            <a:off x="5147875" y="4713588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4D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45cfc0ab00_0_4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ACTIVIDADES DE CARáCTER OBLIGATORIO</a:t>
            </a:r>
            <a:endParaRPr/>
          </a:p>
        </p:txBody>
      </p:sp>
      <p:pic>
        <p:nvPicPr>
          <p:cNvPr id="226" name="Google Shape;226;g245cfc0ab00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45cfc0ab00_0_4"/>
          <p:cNvSpPr txBox="1"/>
          <p:nvPr/>
        </p:nvSpPr>
        <p:spPr>
          <a:xfrm>
            <a:off x="5890400" y="1058800"/>
            <a:ext cx="39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Primer Paso: La situación Inicial de Base</a:t>
            </a:r>
            <a:endParaRPr/>
          </a:p>
        </p:txBody>
      </p:sp>
      <p:sp>
        <p:nvSpPr>
          <p:cNvPr id="228" name="Google Shape;228;g245cfc0ab00_0_4"/>
          <p:cNvSpPr txBox="1"/>
          <p:nvPr/>
        </p:nvSpPr>
        <p:spPr>
          <a:xfrm>
            <a:off x="5890400" y="1575450"/>
            <a:ext cx="60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Segundo Paso: Contraste con la situación Base, Conclusiones y Análisis</a:t>
            </a:r>
            <a:endParaRPr/>
          </a:p>
        </p:txBody>
      </p:sp>
      <p:sp>
        <p:nvSpPr>
          <p:cNvPr id="229" name="Google Shape;229;g245cfc0ab00_0_4"/>
          <p:cNvSpPr/>
          <p:nvPr/>
        </p:nvSpPr>
        <p:spPr>
          <a:xfrm rot="-5400000">
            <a:off x="5051700" y="1215063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4D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/>
        </p:nvSpPr>
        <p:spPr>
          <a:xfrm>
            <a:off x="85450" y="1546288"/>
            <a:ext cx="65496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director de la iniciativa deberá presentar lo siguiente: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Problema 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brecha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detectada.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Mérito innovador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solución propuesta para la creación de un bien público o de apropiación privada.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 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resultados 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impactos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esperados.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 de 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beneficiarios 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asociados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Road Map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s-MX" sz="3200" b="1">
                <a:solidFill>
                  <a:schemeClr val="lt1"/>
                </a:solidFill>
              </a:rPr>
              <a:t>PRESENTACION PITCH</a:t>
            </a:r>
            <a:endParaRPr/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 l="3381"/>
          <a:stretch/>
        </p:blipFill>
        <p:spPr>
          <a:xfrm>
            <a:off x="6740725" y="827975"/>
            <a:ext cx="5451124" cy="58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rot="-5400000">
            <a:off x="10051650" y="3818750"/>
            <a:ext cx="2302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ACTUALIZADOS</a:t>
            </a:r>
            <a:endParaRPr sz="2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6837788" y="2648750"/>
            <a:ext cx="3870000" cy="29250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1525" y="2080398"/>
            <a:ext cx="1262425" cy="8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5913825" y="3860947"/>
            <a:ext cx="937500" cy="30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/>
        </p:nvSpPr>
        <p:spPr>
          <a:xfrm>
            <a:off x="772297" y="2068941"/>
            <a:ext cx="10515600" cy="423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l="5582" t="3117" r="17095" b="9812"/>
          <a:stretch/>
        </p:blipFill>
        <p:spPr>
          <a:xfrm>
            <a:off x="5588025" y="1782742"/>
            <a:ext cx="6682200" cy="423298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8"/>
          <p:cNvSpPr txBox="1"/>
          <p:nvPr/>
        </p:nvSpPr>
        <p:spPr>
          <a:xfrm>
            <a:off x="386900" y="1588050"/>
            <a:ext cx="62520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Postulación </a:t>
            </a:r>
            <a:r>
              <a:rPr lang="es-MX" sz="18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sólo vía online 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del sitio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b="1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www.ficlorios.cl</a:t>
            </a:r>
            <a:endParaRPr sz="2100" b="1" i="0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</a:t>
            </a:r>
            <a:r>
              <a:rPr lang="es-MX" sz="18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responsabilidad de la entidad postulante 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velar por el contenido de la postulación.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archivo deberá ser </a:t>
            </a:r>
            <a:r>
              <a:rPr lang="es-MX" sz="18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identificado con el código FIC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asignado por el sistema.</a:t>
            </a:r>
            <a:endParaRPr sz="2200" b="1" i="0" u="sng" strike="noStrike" cap="none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485450" y="6114850"/>
            <a:ext cx="572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593D4"/>
              </a:buClr>
              <a:buSzPts val="2000"/>
              <a:buChar char="•"/>
            </a:pPr>
            <a:r>
              <a:rPr lang="es-MX" sz="2000" b="1" u="sng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ENVIAR RESPALDO EN FORMATO DIGITAL .</a:t>
            </a: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5309075" y="1517625"/>
            <a:ext cx="1773300" cy="800400"/>
          </a:xfrm>
          <a:prstGeom prst="ellipse">
            <a:avLst/>
          </a:prstGeom>
          <a:noFill/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6791350" y="2934300"/>
            <a:ext cx="1773300" cy="421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"/>
          <p:cNvSpPr txBox="1"/>
          <p:nvPr/>
        </p:nvSpPr>
        <p:spPr>
          <a:xfrm>
            <a:off x="778775" y="5009225"/>
            <a:ext cx="4530300" cy="10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FIC23-XX 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Formulario Perfil NOMBRE CORTO </a:t>
            </a: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FIC23-XX 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Planilla presupuesto Perfil NOMBRE CORTO </a:t>
            </a: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(Excel)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FIC23-XX 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Pitch NOMBRE CORTO </a:t>
            </a: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(PowerPoint)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FIC23-XX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Ficha Técnica Proyecto NOMBRE CORTO </a:t>
            </a: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(Excel)</a:t>
            </a:r>
            <a:endParaRPr sz="1500" b="1"/>
          </a:p>
        </p:txBody>
      </p:sp>
      <p:sp>
        <p:nvSpPr>
          <p:cNvPr id="253" name="Google Shape;253;p8"/>
          <p:cNvSpPr txBox="1"/>
          <p:nvPr/>
        </p:nvSpPr>
        <p:spPr>
          <a:xfrm>
            <a:off x="5886625" y="3459088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s-MX" sz="3200" b="1">
                <a:solidFill>
                  <a:schemeClr val="lt1"/>
                </a:solidFill>
              </a:rPr>
              <a:t>DOCUMENTACIóN DE POSTULACIóN</a:t>
            </a:r>
            <a:endParaRPr/>
          </a:p>
        </p:txBody>
      </p:sp>
      <p:pic>
        <p:nvPicPr>
          <p:cNvPr id="255" name="Google Shape;25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Innovación para la Competitividad</a:t>
            </a:r>
            <a:endParaRPr/>
          </a:p>
        </p:txBody>
      </p:sp>
      <p:pic>
        <p:nvPicPr>
          <p:cNvPr id="261" name="Google Shape;2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625" y="747975"/>
            <a:ext cx="8697558" cy="604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/>
          <p:nvPr/>
        </p:nvSpPr>
        <p:spPr>
          <a:xfrm>
            <a:off x="7033675" y="1889049"/>
            <a:ext cx="3336000" cy="3126600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50" y="5115975"/>
            <a:ext cx="1563342" cy="163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/>
          <p:nvPr/>
        </p:nvSpPr>
        <p:spPr>
          <a:xfrm>
            <a:off x="9370950" y="3484273"/>
            <a:ext cx="2820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lugar realizar sus consultas en relación a las Bases, </a:t>
            </a:r>
            <a:r>
              <a:rPr lang="es-MX" sz="20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NO A LOS CONTENIDOS TÉCNICOS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proyectos…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1442425" y="671775"/>
            <a:ext cx="2360400" cy="466800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2071650" y="1422250"/>
            <a:ext cx="2360400" cy="283500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/>
        </p:nvSpPr>
        <p:spPr>
          <a:xfrm>
            <a:off x="772297" y="2068941"/>
            <a:ext cx="10515600" cy="423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556400" y="1294200"/>
            <a:ext cx="11537400" cy="5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 de Postulación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Inicio concurso: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mayo de 2023.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 de postulaciones: 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s-MX" sz="2100" b="1" i="0" u="none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MX" sz="21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octubre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2023 a las 1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:00 horas.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Informaciones y Consultas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el día </a:t>
            </a:r>
            <a:r>
              <a:rPr lang="es-MX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octubre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2023 a las 12:00 horas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que serán respondidas en forma electrónica en un plazo </a:t>
            </a:r>
            <a:r>
              <a:rPr lang="es-MX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máximo</a:t>
            </a:r>
            <a:r>
              <a:rPr lang="es-MX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hasta 48 horas hábiles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93D4"/>
              </a:buClr>
              <a:buSzPts val="2000"/>
              <a:buFont typeface="Arial"/>
              <a:buChar char="•"/>
            </a:pP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Correo electrónico: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innovacion@goredelosrios.cl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93D4"/>
              </a:buClr>
              <a:buSzPts val="2000"/>
              <a:buFont typeface="Arial"/>
              <a:buChar char="•"/>
            </a:pP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www.ficlosrios.cl</a:t>
            </a:r>
            <a:endParaRPr sz="2000" b="1" i="0" u="sng" strike="noStrike" cap="none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Recepción de postulaciones online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http://www.ficlosrios.cl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SEGUNDO LLAMADO A CONCURSO 2023</a:t>
            </a:r>
            <a:endParaRPr/>
          </a:p>
        </p:txBody>
      </p:sp>
      <p:pic>
        <p:nvPicPr>
          <p:cNvPr id="275" name="Google Shape;27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38925" y="4925675"/>
            <a:ext cx="2454876" cy="19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6930189" y="2924972"/>
            <a:ext cx="4636169" cy="1101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13" y="389163"/>
            <a:ext cx="4938575" cy="61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/>
          <p:nvPr/>
        </p:nvSpPr>
        <p:spPr>
          <a:xfrm>
            <a:off x="556404" y="1599008"/>
            <a:ext cx="1097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recuerda que la presentación corresponde a una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orientación general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 lo cual se debe considerar las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Bases de Concurso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publicadas en la página del FIC (</a:t>
            </a:r>
            <a:r>
              <a:rPr lang="es-MX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http://ficlosrios.cl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como el único documento válido de consulta y referencia.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1352395" y="4350271"/>
            <a:ext cx="1676400" cy="739800"/>
          </a:xfrm>
          <a:prstGeom prst="roundRect">
            <a:avLst>
              <a:gd name="adj" fmla="val 16667"/>
            </a:avLst>
          </a:prstGeom>
          <a:solidFill>
            <a:srgbClr val="2593D4"/>
          </a:solidFill>
          <a:ln w="12700" cap="flat" cmpd="sng">
            <a:solidFill>
              <a:srgbClr val="2593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 de Postulación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"/>
          <p:cNvSpPr/>
          <p:nvPr/>
        </p:nvSpPr>
        <p:spPr>
          <a:xfrm rot="-5400000">
            <a:off x="2040586" y="4624787"/>
            <a:ext cx="334200" cy="162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3952675" y="5090075"/>
            <a:ext cx="2360400" cy="6909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Innovación para la Competitividad</a:t>
            </a:r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23528">
            <a:off x="8943923" y="2733137"/>
            <a:ext cx="2663429" cy="365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6">
            <a:alphaModFix/>
          </a:blip>
          <a:srcRect l="18733" t="23458" r="49291" b="29772"/>
          <a:stretch/>
        </p:blipFill>
        <p:spPr>
          <a:xfrm>
            <a:off x="3952675" y="2951825"/>
            <a:ext cx="4595650" cy="3781026"/>
          </a:xfrm>
          <a:prstGeom prst="rect">
            <a:avLst/>
          </a:prstGeom>
          <a:noFill/>
          <a:ln w="9525" cap="flat" cmpd="sng">
            <a:solidFill>
              <a:srgbClr val="2593D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/>
          <p:nvPr/>
        </p:nvSpPr>
        <p:spPr>
          <a:xfrm>
            <a:off x="772297" y="2068941"/>
            <a:ext cx="10515600" cy="423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747" y="1695763"/>
            <a:ext cx="6841903" cy="460742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8598865" y="3062680"/>
            <a:ext cx="282083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Repositorio de proyectos FIC Los Ríos en </a:t>
            </a:r>
            <a:r>
              <a:rPr lang="es-MX" sz="2000" b="1" i="0" u="none" strike="noStrike" cap="none">
                <a:solidFill>
                  <a:srgbClr val="00A1DA"/>
                </a:solidFill>
                <a:latin typeface="Calibri"/>
                <a:ea typeface="Calibri"/>
                <a:cs typeface="Calibri"/>
                <a:sym typeface="Calibri"/>
              </a:rPr>
              <a:t>canal de YouTube FIC Los Ríos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https://www.youtube.com/channel/UCX1KbU9OARY5gUNTj-JcJqw/videos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Innovación para la Competitividad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0" y="-40750"/>
            <a:ext cx="1836450" cy="11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Innovación para la Competitividad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l="10233"/>
          <a:stretch/>
        </p:blipFill>
        <p:spPr>
          <a:xfrm>
            <a:off x="7237575" y="759788"/>
            <a:ext cx="4878225" cy="590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37675" y="2284950"/>
            <a:ext cx="6999900" cy="23736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Este segundo llamado a concurso se realiza en virtud de la circular  N°20 del Ministerio de Hacienda.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Las bases del FIC han sido aprobadas por la Contraloría General de la República, cumpliendo con los requisitos de legalidad y transparencia, en conformidad con las directrices establecidas en la circular N°20 del Ministerio de Hacienda.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958375" y="3500900"/>
            <a:ext cx="2157300" cy="726300"/>
          </a:xfrm>
          <a:prstGeom prst="roundRect">
            <a:avLst>
              <a:gd name="adj" fmla="val 16667"/>
            </a:avLst>
          </a:prstGeom>
          <a:noFill/>
          <a:ln w="34925" cap="flat" cmpd="sng">
            <a:solidFill>
              <a:srgbClr val="E28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l="30057" t="28464" r="1878"/>
          <a:stretch/>
        </p:blipFill>
        <p:spPr>
          <a:xfrm>
            <a:off x="2272375" y="4658550"/>
            <a:ext cx="3821199" cy="21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Innovación para la Competitividad</a:t>
            </a:r>
            <a:endParaRPr/>
          </a:p>
        </p:txBody>
      </p:sp>
      <p:pic>
        <p:nvPicPr>
          <p:cNvPr id="309" name="Google Shape;3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6175" y="4864025"/>
            <a:ext cx="2131600" cy="19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"/>
          <p:cNvSpPr txBox="1"/>
          <p:nvPr/>
        </p:nvSpPr>
        <p:spPr>
          <a:xfrm>
            <a:off x="556404" y="1294208"/>
            <a:ext cx="109728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iniciativas financiables por este concurso, </a:t>
            </a:r>
            <a:r>
              <a:rPr lang="es-MX" sz="2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velar por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 su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ejecución en la Región de Los Ríos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resultados deberán tener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aplicación directa en la Región.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mediante la incorporación de actividades claves,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la adopción de las innovaciones propuestas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beneficiarios identificados.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las actividades de investigación y desarrollo, transferencia e innovación propuestas tengan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resultados aplicables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factibles</a:t>
            </a:r>
            <a:r>
              <a:rPr lang="es-MX" sz="2000" b="0" i="0" u="none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apreciar.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determinen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proyecten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encadenamiento productivos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su ejecución.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dae51da1e_0_0"/>
          <p:cNvSpPr txBox="1"/>
          <p:nvPr/>
        </p:nvSpPr>
        <p:spPr>
          <a:xfrm>
            <a:off x="1994375" y="657475"/>
            <a:ext cx="9558600" cy="6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OBLIGACIÓN DE UTILIZAR SISREC</a:t>
            </a:r>
            <a:b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DE FORMULARIO COMPLETO AL MOMENTO DE POSTULAR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DE INICIATIVAS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	Comisión de Admisibilidad.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	Comisión Técnica de Evaluación.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LÍNEAS DE POSTULACIÓN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 DE EJECUCIÓN DE LOS PROYECTOS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proyectos que se presenten a este Concurso deberán ejecutarse</a:t>
            </a:r>
            <a:b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dentro de un plazo mínimo de </a:t>
            </a:r>
            <a:r>
              <a:rPr lang="es-MX" sz="1800">
                <a:solidFill>
                  <a:srgbClr val="00A1DA"/>
                </a:solidFill>
                <a:latin typeface="Calibri"/>
                <a:ea typeface="Calibri"/>
                <a:cs typeface="Calibri"/>
                <a:sym typeface="Calibri"/>
              </a:rPr>
              <a:t>18 meses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máximo </a:t>
            </a:r>
            <a:r>
              <a:rPr lang="es-MX" sz="1800" b="1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72 meses</a:t>
            </a:r>
            <a:r>
              <a:rPr lang="es-MX" sz="18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MONTO Y DISTRIBUCIÓN DE LOS RECURSOS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contará con un marco presupuestario para el presente concurso que asciende </a:t>
            </a:r>
            <a:b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monto total de  M$ 4.824.000 (cuatro mil ochocientos veinticuatro millones)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4dae51da1e_0_0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MODIFICACIONES SEGUNDO LLAMADO A CONCURSO</a:t>
            </a:r>
            <a:endParaRPr sz="3200" b="1">
              <a:solidFill>
                <a:schemeClr val="lt1"/>
              </a:solidFill>
            </a:endParaRPr>
          </a:p>
        </p:txBody>
      </p:sp>
      <p:pic>
        <p:nvPicPr>
          <p:cNvPr id="107" name="Google Shape;107;g24dae51da1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4dae51da1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75" y="1624250"/>
            <a:ext cx="1629175" cy="13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4dae51da1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8270" y="883170"/>
            <a:ext cx="3043575" cy="38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/>
        </p:nvSpPr>
        <p:spPr>
          <a:xfrm>
            <a:off x="268075" y="3867775"/>
            <a:ext cx="119238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Monto y distribución de los recursos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financiará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80% del costo total del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institución debe aportar al menos un 20%  del costo total del proyecto, considerando un </a:t>
            </a:r>
            <a:r>
              <a:rPr lang="es-MX" sz="2000" b="1" i="0" u="sng" strike="noStrike" cap="none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5% de aporte pecuniario con respecto al </a:t>
            </a:r>
            <a:r>
              <a:rPr lang="es-MX" sz="2000" b="1" u="sng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monto total del proyecto.</a:t>
            </a:r>
            <a:endParaRPr sz="2000" b="1" u="sng">
              <a:solidFill>
                <a:srgbClr val="2593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MX" sz="2000" b="1" u="sng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Aportes de terceros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deben depositar en la cuenta de la institución.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3401475" y="1576450"/>
            <a:ext cx="8148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 de ejecución de los proyectos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proyectos deberán ejecutarse en un </a:t>
            </a: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mínimo de </a:t>
            </a:r>
            <a:r>
              <a:rPr lang="es-MX" sz="2000">
                <a:solidFill>
                  <a:srgbClr val="2593D4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18 meses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máximo </a:t>
            </a:r>
            <a:r>
              <a:rPr lang="es-MX" sz="2000">
                <a:solidFill>
                  <a:srgbClr val="2593D4"/>
                </a:solidFill>
                <a:latin typeface="Calibri"/>
                <a:ea typeface="Calibri"/>
                <a:cs typeface="Calibri"/>
                <a:sym typeface="Calibri"/>
              </a:rPr>
              <a:t>72 meses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PLAZOS Y MONTOS</a:t>
            </a:r>
            <a:endParaRPr/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75" y="1624250"/>
            <a:ext cx="1629175" cy="13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2da8a435b_0_0"/>
          <p:cNvSpPr txBox="1"/>
          <p:nvPr/>
        </p:nvSpPr>
        <p:spPr>
          <a:xfrm>
            <a:off x="251927" y="1169775"/>
            <a:ext cx="3492900" cy="61560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>
                <a:solidFill>
                  <a:schemeClr val="dk1"/>
                </a:solidFill>
              </a:rPr>
              <a:t>Formación de especialistas médicos y no médicos</a:t>
            </a:r>
            <a:endParaRPr sz="1500" b="1"/>
          </a:p>
        </p:txBody>
      </p:sp>
      <p:sp>
        <p:nvSpPr>
          <p:cNvPr id="124" name="Google Shape;124;g242da8a435b_0_0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MX" sz="3200" b="1">
                <a:solidFill>
                  <a:schemeClr val="lt1"/>
                </a:solidFill>
              </a:rPr>
              <a:t>LINEAS DE POSTULACION</a:t>
            </a:r>
            <a:endParaRPr/>
          </a:p>
        </p:txBody>
      </p:sp>
      <p:pic>
        <p:nvPicPr>
          <p:cNvPr id="125" name="Google Shape;125;g242da8a435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42da8a435b_0_0"/>
          <p:cNvSpPr txBox="1"/>
          <p:nvPr/>
        </p:nvSpPr>
        <p:spPr>
          <a:xfrm>
            <a:off x="3744825" y="5455750"/>
            <a:ext cx="7310400" cy="1262100"/>
          </a:xfrm>
          <a:prstGeom prst="rect">
            <a:avLst/>
          </a:prstGeom>
          <a:solidFill>
            <a:srgbClr val="E5EFFF"/>
          </a:solidFill>
          <a:ln w="9525" cap="flat" cmpd="sng">
            <a:solidFill>
              <a:srgbClr val="00A1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1. Establecer un modelo de innovación pública regional liderado por el GORE.</a:t>
            </a:r>
            <a:br>
              <a:rPr lang="es-MX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2. Desarrollar y probar una metodología de innovación para los desafíos locales.</a:t>
            </a:r>
            <a:br>
              <a:rPr lang="es-MX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3. Capacitar a los equipos regionales y evaluar y ajustar el modelo según los resultados</a:t>
            </a:r>
            <a:endParaRPr/>
          </a:p>
        </p:txBody>
      </p:sp>
      <p:pic>
        <p:nvPicPr>
          <p:cNvPr id="127" name="Google Shape;127;g242da8a435b_0_0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8580825" y="961200"/>
            <a:ext cx="3000000" cy="119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2da8a435b_0_0"/>
          <p:cNvSpPr txBox="1"/>
          <p:nvPr/>
        </p:nvSpPr>
        <p:spPr>
          <a:xfrm>
            <a:off x="8756250" y="1169775"/>
            <a:ext cx="3000000" cy="831300"/>
          </a:xfrm>
          <a:prstGeom prst="rect">
            <a:avLst/>
          </a:prstGeom>
          <a:noFill/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dk1"/>
                </a:solidFill>
              </a:rPr>
              <a:t>Seguimiento de las principales pesquerías de pequeña escala en la Región de Los Ríos</a:t>
            </a:r>
            <a:endParaRPr b="1"/>
          </a:p>
        </p:txBody>
      </p:sp>
      <p:graphicFrame>
        <p:nvGraphicFramePr>
          <p:cNvPr id="129" name="Google Shape;129;g242da8a435b_0_0"/>
          <p:cNvGraphicFramePr/>
          <p:nvPr/>
        </p:nvGraphicFramePr>
        <p:xfrm>
          <a:off x="251925" y="1942275"/>
          <a:ext cx="3492775" cy="2352625"/>
        </p:xfrm>
        <a:graphic>
          <a:graphicData uri="http://schemas.openxmlformats.org/drawingml/2006/table">
            <a:tbl>
              <a:tblPr>
                <a:noFill/>
                <a:tableStyleId>{FE5848BF-B397-49AC-8FD2-21090870CD13}</a:tableStyleId>
              </a:tblPr>
              <a:tblGrid>
                <a:gridCol w="349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26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/>
                        <a:t>1. Reducir la falta de médicos especialistas en Los Ríos.</a:t>
                      </a:r>
                      <a:endParaRPr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/>
                        <a:t>2. Formar profesionales no médicos especializados en Los Ríos.</a:t>
                      </a:r>
                      <a:endParaRPr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/>
                        <a:t>3. Mejorar las estrategias de prevención y diagnóstico en salud en áreas prioritarias de Los Ríos.</a:t>
                      </a:r>
                      <a:endParaRPr/>
                    </a:p>
                  </a:txBody>
                  <a:tcPr marL="68575" marR="68575" marT="91425" marB="914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" name="Google Shape;130;g242da8a435b_0_0"/>
          <p:cNvPicPr preferRelativeResize="0"/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251925" y="1201479"/>
            <a:ext cx="3331675" cy="311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42da8a435b_0_0"/>
          <p:cNvPicPr preferRelativeResize="0"/>
          <p:nvPr/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892725" y="4964700"/>
            <a:ext cx="1812050" cy="18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2da8a435b_0_0"/>
          <p:cNvSpPr txBox="1"/>
          <p:nvPr/>
        </p:nvSpPr>
        <p:spPr>
          <a:xfrm>
            <a:off x="175713" y="5753125"/>
            <a:ext cx="30000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59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>
                <a:solidFill>
                  <a:schemeClr val="dk1"/>
                </a:solidFill>
              </a:rPr>
              <a:t>Laboratorio de Innovación Pública Regional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33" name="Google Shape;133;g242da8a435b_0_0"/>
          <p:cNvPicPr preferRelativeResize="0"/>
          <p:nvPr/>
        </p:nvPicPr>
        <p:blipFill>
          <a:blip r:embed="rId7">
            <a:alphaModFix amt="6000"/>
          </a:blip>
          <a:stretch>
            <a:fillRect/>
          </a:stretch>
        </p:blipFill>
        <p:spPr>
          <a:xfrm>
            <a:off x="4325525" y="961200"/>
            <a:ext cx="3739800" cy="33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2da8a435b_0_0"/>
          <p:cNvSpPr txBox="1"/>
          <p:nvPr/>
        </p:nvSpPr>
        <p:spPr>
          <a:xfrm>
            <a:off x="4244975" y="958575"/>
            <a:ext cx="3778800" cy="1477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>
                <a:solidFill>
                  <a:schemeClr val="dk1"/>
                </a:solidFill>
              </a:rPr>
              <a:t>Activación, diversificación y desarrollo regional para la generación de materias primas y alimentos innovadores, sostenibles y con valor agregado en el Centro de Innovación Colaborativa de Máfil.</a:t>
            </a:r>
            <a:endParaRPr sz="1500" b="1"/>
          </a:p>
        </p:txBody>
      </p:sp>
      <p:sp>
        <p:nvSpPr>
          <p:cNvPr id="135" name="Google Shape;135;g242da8a435b_0_0"/>
          <p:cNvSpPr txBox="1"/>
          <p:nvPr/>
        </p:nvSpPr>
        <p:spPr>
          <a:xfrm>
            <a:off x="4244975" y="2609575"/>
            <a:ext cx="3778800" cy="1693200"/>
          </a:xfrm>
          <a:prstGeom prst="rect">
            <a:avLst/>
          </a:prstGeom>
          <a:solidFill>
            <a:srgbClr val="B9DDB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1. Mejorar la tecnología en el Centro de Innovación Colaborativa de Máfil para innovación alimentaria sostenible.</a:t>
            </a:r>
            <a:br>
              <a:rPr lang="es-MX"/>
            </a:b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2. Crear una estrategia de sostenibilidad para impulsar la agricultura y la alimentación con mayor valor agregado en Los Ríos.</a:t>
            </a:r>
            <a:endParaRPr/>
          </a:p>
        </p:txBody>
      </p:sp>
      <p:sp>
        <p:nvSpPr>
          <p:cNvPr id="136" name="Google Shape;136;g242da8a435b_0_0"/>
          <p:cNvSpPr txBox="1"/>
          <p:nvPr/>
        </p:nvSpPr>
        <p:spPr>
          <a:xfrm>
            <a:off x="8646150" y="2072625"/>
            <a:ext cx="3220200" cy="25551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1. Estudiar y analizar la pesca considerando los aspectos técnicos de las operaciones.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2. Estudiar y analizar las capturas de las especies objetivo.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3. Estudiar y analizar la fauna no deseada, el descarte y las capturas accidentales.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4. Presentar los resultados del estudio de manera integrada para los recursos pesqueros.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6d576179_0_5"/>
          <p:cNvSpPr txBox="1">
            <a:spLocks noGrp="1"/>
          </p:cNvSpPr>
          <p:nvPr>
            <p:ph type="title"/>
          </p:nvPr>
        </p:nvSpPr>
        <p:spPr>
          <a:xfrm>
            <a:off x="1855350" y="47875"/>
            <a:ext cx="103365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b="1">
                <a:solidFill>
                  <a:schemeClr val="lt1"/>
                </a:solidFill>
              </a:rPr>
              <a:t>MONTOS</a:t>
            </a:r>
            <a:endParaRPr/>
          </a:p>
        </p:txBody>
      </p:sp>
      <p:pic>
        <p:nvPicPr>
          <p:cNvPr id="142" name="Google Shape;142;g28a6d57617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a6d576179_0_5"/>
          <p:cNvSpPr txBox="1"/>
          <p:nvPr/>
        </p:nvSpPr>
        <p:spPr>
          <a:xfrm>
            <a:off x="2281000" y="5062650"/>
            <a:ext cx="6585300" cy="969600"/>
          </a:xfrm>
          <a:prstGeom prst="rect">
            <a:avLst/>
          </a:prstGeom>
          <a:solidFill>
            <a:srgbClr val="E5E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/>
              <a:t>Activación, diversificación y desarrollo regional para la generación de materias primas y alimentos innovadores, sostenibles y con valor agregado en el Centro de Innovación Colaborativa de Máfil.</a:t>
            </a:r>
            <a:endParaRPr sz="1700"/>
          </a:p>
        </p:txBody>
      </p:sp>
      <p:sp>
        <p:nvSpPr>
          <p:cNvPr id="144" name="Google Shape;144;g28a6d576179_0_5"/>
          <p:cNvSpPr txBox="1"/>
          <p:nvPr/>
        </p:nvSpPr>
        <p:spPr>
          <a:xfrm>
            <a:off x="9104575" y="3305100"/>
            <a:ext cx="13281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/>
              <a:t>M$ 574.000</a:t>
            </a:r>
            <a:endParaRPr sz="1500"/>
          </a:p>
        </p:txBody>
      </p:sp>
      <p:sp>
        <p:nvSpPr>
          <p:cNvPr id="145" name="Google Shape;145;g28a6d576179_0_5"/>
          <p:cNvSpPr txBox="1"/>
          <p:nvPr/>
        </p:nvSpPr>
        <p:spPr>
          <a:xfrm>
            <a:off x="2281000" y="2416575"/>
            <a:ext cx="6246000" cy="446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dk1"/>
                </a:solidFill>
              </a:rPr>
              <a:t>Seguimiento de la Pesquería de Pequeña Escala en Los Ríos.</a:t>
            </a:r>
            <a:endParaRPr sz="1700"/>
          </a:p>
        </p:txBody>
      </p:sp>
      <p:sp>
        <p:nvSpPr>
          <p:cNvPr id="146" name="Google Shape;146;g28a6d576179_0_5"/>
          <p:cNvSpPr txBox="1"/>
          <p:nvPr/>
        </p:nvSpPr>
        <p:spPr>
          <a:xfrm>
            <a:off x="2281000" y="3257950"/>
            <a:ext cx="5768700" cy="44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/>
              <a:t>Laboratorio de Innovación Pública Regional</a:t>
            </a:r>
            <a:endParaRPr sz="1700"/>
          </a:p>
        </p:txBody>
      </p:sp>
      <p:sp>
        <p:nvSpPr>
          <p:cNvPr id="147" name="Google Shape;147;g28a6d576179_0_5"/>
          <p:cNvSpPr txBox="1"/>
          <p:nvPr/>
        </p:nvSpPr>
        <p:spPr>
          <a:xfrm>
            <a:off x="2281000" y="4016375"/>
            <a:ext cx="6504900" cy="70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dk1"/>
                </a:solidFill>
              </a:rPr>
              <a:t>Formación de Especialidades Médicas y no Médicas para la Región de Los Ríos.</a:t>
            </a:r>
            <a:endParaRPr sz="1700"/>
          </a:p>
        </p:txBody>
      </p:sp>
      <p:sp>
        <p:nvSpPr>
          <p:cNvPr id="148" name="Google Shape;148;g28a6d576179_0_5"/>
          <p:cNvSpPr txBox="1"/>
          <p:nvPr/>
        </p:nvSpPr>
        <p:spPr>
          <a:xfrm>
            <a:off x="9069325" y="2432025"/>
            <a:ext cx="1398600" cy="415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M$ 450.000 </a:t>
            </a:r>
            <a:endParaRPr sz="1500"/>
          </a:p>
        </p:txBody>
      </p:sp>
      <p:sp>
        <p:nvSpPr>
          <p:cNvPr id="149" name="Google Shape;149;g28a6d576179_0_5"/>
          <p:cNvSpPr txBox="1"/>
          <p:nvPr/>
        </p:nvSpPr>
        <p:spPr>
          <a:xfrm>
            <a:off x="9104575" y="5306700"/>
            <a:ext cx="1328100" cy="415500"/>
          </a:xfrm>
          <a:prstGeom prst="rect">
            <a:avLst/>
          </a:prstGeom>
          <a:solidFill>
            <a:srgbClr val="E5E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M$ 800.000</a:t>
            </a:r>
            <a:endParaRPr sz="1500"/>
          </a:p>
        </p:txBody>
      </p:sp>
      <p:sp>
        <p:nvSpPr>
          <p:cNvPr id="150" name="Google Shape;150;g28a6d576179_0_5"/>
          <p:cNvSpPr txBox="1"/>
          <p:nvPr/>
        </p:nvSpPr>
        <p:spPr>
          <a:xfrm>
            <a:off x="9104575" y="4191600"/>
            <a:ext cx="1496100" cy="415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M$ 3.000.000 </a:t>
            </a:r>
            <a:endParaRPr sz="1500"/>
          </a:p>
        </p:txBody>
      </p:sp>
      <p:sp>
        <p:nvSpPr>
          <p:cNvPr id="151" name="Google Shape;151;g28a6d576179_0_5"/>
          <p:cNvSpPr txBox="1"/>
          <p:nvPr/>
        </p:nvSpPr>
        <p:spPr>
          <a:xfrm>
            <a:off x="8979175" y="1467500"/>
            <a:ext cx="157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latin typeface="Calibri"/>
                <a:ea typeface="Calibri"/>
                <a:cs typeface="Calibri"/>
                <a:sym typeface="Calibri"/>
              </a:rPr>
              <a:t>MONTO 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a6d576179_0_5"/>
          <p:cNvSpPr txBox="1"/>
          <p:nvPr/>
        </p:nvSpPr>
        <p:spPr>
          <a:xfrm>
            <a:off x="4681300" y="1467500"/>
            <a:ext cx="96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latin typeface="Calibri"/>
                <a:ea typeface="Calibri"/>
                <a:cs typeface="Calibri"/>
                <a:sym typeface="Calibri"/>
              </a:rPr>
              <a:t>LÍNEA 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8a6d576179_0_5"/>
          <p:cNvSpPr/>
          <p:nvPr/>
        </p:nvSpPr>
        <p:spPr>
          <a:xfrm>
            <a:off x="1967050" y="2331300"/>
            <a:ext cx="218100" cy="3831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8a6d576179_0_5"/>
          <p:cNvSpPr txBox="1"/>
          <p:nvPr/>
        </p:nvSpPr>
        <p:spPr>
          <a:xfrm>
            <a:off x="0" y="3754350"/>
            <a:ext cx="2099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 iniciativa por línea</a:t>
            </a: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8a6d576179_0_5"/>
          <p:cNvSpPr txBox="1"/>
          <p:nvPr/>
        </p:nvSpPr>
        <p:spPr>
          <a:xfrm>
            <a:off x="10871875" y="1475150"/>
            <a:ext cx="110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 b="1">
                <a:latin typeface="Calibri"/>
                <a:ea typeface="Calibri"/>
                <a:cs typeface="Calibri"/>
                <a:sym typeface="Calibri"/>
              </a:rPr>
              <a:t>MESES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8a6d576179_0_5"/>
          <p:cNvSpPr txBox="1"/>
          <p:nvPr/>
        </p:nvSpPr>
        <p:spPr>
          <a:xfrm>
            <a:off x="10871875" y="2432025"/>
            <a:ext cx="1155900" cy="415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36 </a:t>
            </a:r>
            <a:endParaRPr sz="1500"/>
          </a:p>
        </p:txBody>
      </p:sp>
      <p:sp>
        <p:nvSpPr>
          <p:cNvPr id="157" name="Google Shape;157;g28a6d576179_0_5"/>
          <p:cNvSpPr txBox="1"/>
          <p:nvPr/>
        </p:nvSpPr>
        <p:spPr>
          <a:xfrm>
            <a:off x="10929250" y="3305100"/>
            <a:ext cx="11052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/>
              <a:t>36</a:t>
            </a:r>
            <a:endParaRPr sz="1500"/>
          </a:p>
        </p:txBody>
      </p:sp>
      <p:sp>
        <p:nvSpPr>
          <p:cNvPr id="158" name="Google Shape;158;g28a6d576179_0_5"/>
          <p:cNvSpPr txBox="1"/>
          <p:nvPr/>
        </p:nvSpPr>
        <p:spPr>
          <a:xfrm>
            <a:off x="10929250" y="4191600"/>
            <a:ext cx="1105200" cy="415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72</a:t>
            </a:r>
            <a:endParaRPr sz="1500"/>
          </a:p>
        </p:txBody>
      </p:sp>
      <p:sp>
        <p:nvSpPr>
          <p:cNvPr id="159" name="Google Shape;159;g28a6d576179_0_5"/>
          <p:cNvSpPr txBox="1"/>
          <p:nvPr/>
        </p:nvSpPr>
        <p:spPr>
          <a:xfrm>
            <a:off x="10929250" y="5306700"/>
            <a:ext cx="1063500" cy="415500"/>
          </a:xfrm>
          <a:prstGeom prst="rect">
            <a:avLst/>
          </a:prstGeom>
          <a:solidFill>
            <a:srgbClr val="E5E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chemeClr val="dk1"/>
                </a:solidFill>
              </a:rPr>
              <a:t>36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8a6d57617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625" y="323850"/>
            <a:ext cx="9829800" cy="6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a6d576179_0_46"/>
          <p:cNvSpPr/>
          <p:nvPr/>
        </p:nvSpPr>
        <p:spPr>
          <a:xfrm rot="-5400000">
            <a:off x="1279575" y="3313800"/>
            <a:ext cx="372300" cy="138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DD2C9"/>
          </a:solidFill>
          <a:ln w="19050" cap="flat" cmpd="sng">
            <a:solidFill>
              <a:srgbClr val="B9DD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g28a6d576179_0_46"/>
          <p:cNvCxnSpPr/>
          <p:nvPr/>
        </p:nvCxnSpPr>
        <p:spPr>
          <a:xfrm>
            <a:off x="7207700" y="1845625"/>
            <a:ext cx="3338400" cy="6000"/>
          </a:xfrm>
          <a:prstGeom prst="straightConnector1">
            <a:avLst/>
          </a:prstGeom>
          <a:noFill/>
          <a:ln w="28575" cap="flat" cmpd="sng">
            <a:solidFill>
              <a:srgbClr val="4DD2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g28a6d576179_0_46"/>
          <p:cNvCxnSpPr/>
          <p:nvPr/>
        </p:nvCxnSpPr>
        <p:spPr>
          <a:xfrm>
            <a:off x="5643775" y="5303775"/>
            <a:ext cx="4935900" cy="4800"/>
          </a:xfrm>
          <a:prstGeom prst="straightConnector1">
            <a:avLst/>
          </a:prstGeom>
          <a:noFill/>
          <a:ln w="28575" cap="flat" cmpd="sng">
            <a:solidFill>
              <a:srgbClr val="4DD2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g28a6d576179_0_46"/>
          <p:cNvCxnSpPr/>
          <p:nvPr/>
        </p:nvCxnSpPr>
        <p:spPr>
          <a:xfrm>
            <a:off x="7207700" y="1892700"/>
            <a:ext cx="3338400" cy="6000"/>
          </a:xfrm>
          <a:prstGeom prst="straightConnector1">
            <a:avLst/>
          </a:prstGeom>
          <a:noFill/>
          <a:ln w="28575" cap="flat" cmpd="sng">
            <a:solidFill>
              <a:srgbClr val="4DD2C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9" name="Google Shape;169;g28a6d576179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8a6d576179_0_13"/>
          <p:cNvPicPr preferRelativeResize="0"/>
          <p:nvPr/>
        </p:nvPicPr>
        <p:blipFill rotWithShape="1">
          <a:blip r:embed="rId3">
            <a:alphaModFix/>
          </a:blip>
          <a:srcRect r="2581" b="80463"/>
          <a:stretch/>
        </p:blipFill>
        <p:spPr>
          <a:xfrm>
            <a:off x="1190500" y="918375"/>
            <a:ext cx="10845001" cy="11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8a6d576179_0_13"/>
          <p:cNvSpPr txBox="1"/>
          <p:nvPr/>
        </p:nvSpPr>
        <p:spPr>
          <a:xfrm>
            <a:off x="1398800" y="47875"/>
            <a:ext cx="10793100" cy="609600"/>
          </a:xfrm>
          <a:prstGeom prst="rect">
            <a:avLst/>
          </a:prstGeom>
          <a:solidFill>
            <a:srgbClr val="259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EJES ESTRATEGICOS TRANSVERSALES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8a6d576179_0_13"/>
          <p:cNvSpPr/>
          <p:nvPr/>
        </p:nvSpPr>
        <p:spPr>
          <a:xfrm rot="-5400000">
            <a:off x="728275" y="1132188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6C0C0"/>
          </a:solidFill>
          <a:ln w="19050" cap="flat" cmpd="sng">
            <a:solidFill>
              <a:srgbClr val="B9DD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g28a6d576179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0" y="-40750"/>
            <a:ext cx="1262425" cy="7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8a6d576179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832" y="5706575"/>
            <a:ext cx="10706293" cy="11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8a6d576179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43" y="2030293"/>
            <a:ext cx="1262425" cy="20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9900" y="2030300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0275" y="2070688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0650" y="2070688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3" name="Google Shape;183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1025" y="2030300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1400" y="2030300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37775" y="2030300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g28a6d576179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08150" y="2030300"/>
            <a:ext cx="933000" cy="35954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g28a6d576179_0_13"/>
          <p:cNvPicPr preferRelativeResize="0"/>
          <p:nvPr/>
        </p:nvPicPr>
        <p:blipFill>
          <a:blip r:embed="rId8">
            <a:alphaModFix amt="89000"/>
          </a:blip>
          <a:stretch>
            <a:fillRect/>
          </a:stretch>
        </p:blipFill>
        <p:spPr>
          <a:xfrm>
            <a:off x="1321850" y="2521488"/>
            <a:ext cx="1073467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a6d576179_0_33"/>
          <p:cNvSpPr txBox="1"/>
          <p:nvPr/>
        </p:nvSpPr>
        <p:spPr>
          <a:xfrm>
            <a:off x="1510475" y="76200"/>
            <a:ext cx="942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u="sng">
                <a:latin typeface="Calibri"/>
                <a:ea typeface="Calibri"/>
                <a:cs typeface="Calibri"/>
                <a:sym typeface="Calibri"/>
              </a:rPr>
              <a:t>Segunda Aclaración</a:t>
            </a: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 Se precisa con más detalles, las etapas de apertura y cierre del concurso.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Google Shape;193;g28a6d576179_0_33"/>
          <p:cNvGraphicFramePr/>
          <p:nvPr/>
        </p:nvGraphicFramePr>
        <p:xfrm>
          <a:off x="2120050" y="676900"/>
          <a:ext cx="8653450" cy="5941454"/>
        </p:xfrm>
        <a:graphic>
          <a:graphicData uri="http://schemas.openxmlformats.org/drawingml/2006/table">
            <a:tbl>
              <a:tblPr>
                <a:noFill/>
                <a:tableStyleId>{FE5848BF-B397-49AC-8FD2-21090870CD13}</a:tableStyleId>
              </a:tblPr>
              <a:tblGrid>
                <a:gridCol w="306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Plazos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Responsables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Apertura Concurso: Publicación en sitio web Gobierno Regional de Bases y otros antecedentes para postular.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partir del día hábil administrativo siguiente a la toma de razón de la Contraloría de las bases del Concurso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Gobierno Regional - DIFOI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Periodo de consultas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días hábiles administrativos, a contar del día siguiente a la apertura del concurso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Gobierno Regional - DIFOI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Plazo para presentar Propuestas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días hábiles administrativos, a contar del día siguiente de la apertura del concurso dentro de los cuales los 5 primeros días corresponden al período de consultas señalados en la etapa anterior.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Gobierno Regional - DIFOI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de Admisibilidad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días hábiles administrativos, a contar del día siguiente del vencimiento del período para presentar propuestas.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Comisión de Admisibilidad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Publicación Acta Admisibilidad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segundo día hábil administrativo, a contar del término de la etapa de admisibilidad.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Comisión de Admisibilidad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de Evaluación Técnica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días hábiles administrativos, a contar del día siguiente de la publicación del acta de admisibilidad.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4" name="Google Shape;194;g28a6d576179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5109850"/>
            <a:ext cx="1925175" cy="167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8a6d576179_0_33"/>
          <p:cNvSpPr/>
          <p:nvPr/>
        </p:nvSpPr>
        <p:spPr>
          <a:xfrm rot="-5400000">
            <a:off x="766700" y="48738"/>
            <a:ext cx="372300" cy="68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DD2C9"/>
          </a:solidFill>
          <a:ln w="19050" cap="flat" cmpd="sng">
            <a:solidFill>
              <a:srgbClr val="B9DD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1519</Words>
  <Application>Microsoft Office PowerPoint</Application>
  <PresentationFormat>Panorámica</PresentationFormat>
  <Paragraphs>188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Calibri</vt:lpstr>
      <vt:lpstr>Arial</vt:lpstr>
      <vt:lpstr>Libre Franklin</vt:lpstr>
      <vt:lpstr>Tema de Office</vt:lpstr>
      <vt:lpstr>Presentación de PowerPoint</vt:lpstr>
      <vt:lpstr>Fondo de Innovación para la Competitividad</vt:lpstr>
      <vt:lpstr>MODIFICACIONES SEGUNDO LLAMADO A CONCURSO</vt:lpstr>
      <vt:lpstr>PLAZOS Y MONTOS</vt:lpstr>
      <vt:lpstr>LINEAS DE POSTULACION</vt:lpstr>
      <vt:lpstr>MONTOS</vt:lpstr>
      <vt:lpstr>Presentación de PowerPoint</vt:lpstr>
      <vt:lpstr>Presentación de PowerPoint</vt:lpstr>
      <vt:lpstr>Presentación de PowerPoint</vt:lpstr>
      <vt:lpstr>Presentación de PowerPoint</vt:lpstr>
      <vt:lpstr>ASPECTOS IMPORTANTES A CONSIDERAR</vt:lpstr>
      <vt:lpstr>ACTIVIDADES DE CARáCTER OBLIGATORIO</vt:lpstr>
      <vt:lpstr>PRESENTACION PITCH</vt:lpstr>
      <vt:lpstr>DOCUMENTACIóN DE POSTULACIóN</vt:lpstr>
      <vt:lpstr>Fondo de Innovación para la Competitividad</vt:lpstr>
      <vt:lpstr>SEGUNDO LLAMADO A CONCURSO 2023</vt:lpstr>
      <vt:lpstr>Presentación de PowerPoint</vt:lpstr>
      <vt:lpstr>Fondo de Innovación para la Competitividad</vt:lpstr>
      <vt:lpstr>Fondo de Innovación para la Competitividad</vt:lpstr>
      <vt:lpstr>Fondo de Innovación para la Competitividad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Peña</dc:creator>
  <cp:lastModifiedBy>Camila Mejias S.</cp:lastModifiedBy>
  <cp:revision>1</cp:revision>
  <dcterms:created xsi:type="dcterms:W3CDTF">2017-08-08T14:31:56Z</dcterms:created>
  <dcterms:modified xsi:type="dcterms:W3CDTF">2023-10-16T19:23:16Z</dcterms:modified>
</cp:coreProperties>
</file>