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12" r:id="rId1"/>
  </p:sldMasterIdLst>
  <p:notesMasterIdLst>
    <p:notesMasterId r:id="rId12"/>
  </p:notesMasterIdLst>
  <p:sldIdLst>
    <p:sldId id="264" r:id="rId2"/>
    <p:sldId id="267" r:id="rId3"/>
    <p:sldId id="269" r:id="rId4"/>
    <p:sldId id="257" r:id="rId5"/>
    <p:sldId id="274" r:id="rId6"/>
    <p:sldId id="268" r:id="rId7"/>
    <p:sldId id="270" r:id="rId8"/>
    <p:sldId id="271" r:id="rId9"/>
    <p:sldId id="273" r:id="rId10"/>
    <p:sldId id="272" r:id="rId11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149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E8D6A0-2C23-42F6-A9D8-834FAF409D5D}" type="datetimeFigureOut">
              <a:rPr lang="es-CL" smtClean="0"/>
              <a:pPr/>
              <a:t>03-08-2021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E33AFC-BDCB-4282-83E7-B7824226F28D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35964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AC5E3-0A2A-40CA-9E88-7AC4A583FAC8}" type="datetime1">
              <a:rPr lang="es-CL" smtClean="0"/>
              <a:t>03-08-2021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FIC 2017</a:t>
            </a:r>
            <a:endParaRPr lang="es-CL" dirty="0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EBA88285-A04B-4D8A-8C9E-D184D6D2C043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6827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AE09A-C6E1-48E5-8CF0-D9C957A0858C}" type="datetime1">
              <a:rPr lang="es-CL" smtClean="0"/>
              <a:t>03-08-2021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FIC 2017</a:t>
            </a:r>
            <a:endParaRPr lang="es-CL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EBA88285-A04B-4D8A-8C9E-D184D6D2C043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5657256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AE09A-C6E1-48E5-8CF0-D9C957A0858C}" type="datetime1">
              <a:rPr lang="es-CL" smtClean="0"/>
              <a:t>03-08-2021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FIC 2017</a:t>
            </a:r>
            <a:endParaRPr lang="es-CL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EBA88285-A04B-4D8A-8C9E-D184D6D2C043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76359763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AE09A-C6E1-48E5-8CF0-D9C957A0858C}" type="datetime1">
              <a:rPr lang="es-CL" smtClean="0"/>
              <a:t>03-08-2021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FIC 2017</a:t>
            </a:r>
            <a:endParaRPr lang="es-CL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EBA88285-A04B-4D8A-8C9E-D184D6D2C043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0034509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AE09A-C6E1-48E5-8CF0-D9C957A0858C}" type="datetime1">
              <a:rPr lang="es-CL" smtClean="0"/>
              <a:t>03-08-2021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FIC 2017</a:t>
            </a:r>
            <a:endParaRPr lang="es-CL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EBA88285-A04B-4D8A-8C9E-D184D6D2C043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1919212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AE09A-C6E1-48E5-8CF0-D9C957A0858C}" type="datetime1">
              <a:rPr lang="es-CL" smtClean="0"/>
              <a:t>03-08-2021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FIC 2017</a:t>
            </a:r>
            <a:endParaRPr lang="es-CL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EBA88285-A04B-4D8A-8C9E-D184D6D2C043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5965682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AE09A-C6E1-48E5-8CF0-D9C957A0858C}" type="datetime1">
              <a:rPr lang="es-CL" smtClean="0"/>
              <a:t>03-08-2021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FIC 2017</a:t>
            </a:r>
            <a:endParaRPr lang="es-CL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8285-A04B-4D8A-8C9E-D184D6D2C043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47810676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AE09A-C6E1-48E5-8CF0-D9C957A0858C}" type="datetime1">
              <a:rPr lang="es-CL" smtClean="0"/>
              <a:t>03-08-2021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FIC 2017</a:t>
            </a:r>
            <a:endParaRPr lang="es-CL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8285-A04B-4D8A-8C9E-D184D6D2C043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46959056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0391B-620F-4ECB-91DC-D52203452A31}" type="datetime1">
              <a:rPr lang="es-CL" smtClean="0"/>
              <a:t>03-08-2021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FIC 2017</a:t>
            </a:r>
            <a:endParaRPr lang="es-CL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8285-A04B-4D8A-8C9E-D184D6D2C043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29368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AE09A-C6E1-48E5-8CF0-D9C957A0858C}" type="datetime1">
              <a:rPr lang="es-CL" smtClean="0"/>
              <a:t>03-08-2021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FIC 2017</a:t>
            </a:r>
            <a:endParaRPr lang="es-CL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EBA88285-A04B-4D8A-8C9E-D184D6D2C043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307325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AE09A-C6E1-48E5-8CF0-D9C957A0858C}" type="datetime1">
              <a:rPr lang="es-CL" smtClean="0"/>
              <a:t>03-08-2021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FIC 2017</a:t>
            </a:r>
            <a:endParaRPr lang="es-CL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EBA88285-A04B-4D8A-8C9E-D184D6D2C043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63046883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AE09A-C6E1-48E5-8CF0-D9C957A0858C}" type="datetime1">
              <a:rPr lang="es-CL" smtClean="0"/>
              <a:t>03-08-2021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FIC 2017</a:t>
            </a:r>
            <a:endParaRPr lang="es-CL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EBA88285-A04B-4D8A-8C9E-D184D6D2C043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70130687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AE09A-C6E1-48E5-8CF0-D9C957A0858C}" type="datetime1">
              <a:rPr lang="es-CL" smtClean="0"/>
              <a:t>03-08-2021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FIC 2017</a:t>
            </a:r>
            <a:endParaRPr lang="es-CL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8285-A04B-4D8A-8C9E-D184D6D2C043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20145519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AE09A-C6E1-48E5-8CF0-D9C957A0858C}" type="datetime1">
              <a:rPr lang="es-CL" smtClean="0"/>
              <a:t>03-08-2021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FIC 2017</a:t>
            </a:r>
            <a:endParaRPr lang="es-CL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8285-A04B-4D8A-8C9E-D184D6D2C043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53600567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AE09A-C6E1-48E5-8CF0-D9C957A0858C}" type="datetime1">
              <a:rPr lang="es-CL" smtClean="0"/>
              <a:t>03-08-2021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FIC 2017</a:t>
            </a:r>
            <a:endParaRPr lang="es-CL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8285-A04B-4D8A-8C9E-D184D6D2C043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72894071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AE09A-C6E1-48E5-8CF0-D9C957A0858C}" type="datetime1">
              <a:rPr lang="es-CL" smtClean="0"/>
              <a:t>03-08-2021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FIC 2017</a:t>
            </a:r>
            <a:endParaRPr lang="es-CL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EBA88285-A04B-4D8A-8C9E-D184D6D2C043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75755507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FAE09A-C6E1-48E5-8CF0-D9C957A0858C}" type="datetime1">
              <a:rPr lang="es-CL" smtClean="0"/>
              <a:t>03-08-2021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CL" smtClean="0"/>
              <a:t>FIC 2017</a:t>
            </a:r>
            <a:endParaRPr lang="es-C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BA88285-A04B-4D8A-8C9E-D184D6D2C043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4051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  <p:sldLayoutId id="2147483926" r:id="rId14"/>
    <p:sldLayoutId id="2147483927" r:id="rId15"/>
    <p:sldLayoutId id="2147483928" r:id="rId16"/>
  </p:sldLayoutIdLst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772815"/>
            <a:ext cx="7772400" cy="3103985"/>
          </a:xfrm>
        </p:spPr>
        <p:txBody>
          <a:bodyPr anchor="t">
            <a:normAutofit/>
          </a:bodyPr>
          <a:lstStyle/>
          <a:p>
            <a:pPr algn="ctr"/>
            <a:r>
              <a:rPr lang="es-ES_tradnl" sz="3600" dirty="0" smtClean="0"/>
              <a:t>Proyecto….(Nombre corto del proyecto)</a:t>
            </a:r>
            <a:br>
              <a:rPr lang="es-ES_tradnl" sz="3600" dirty="0" smtClean="0"/>
            </a:br>
            <a:r>
              <a:rPr lang="es-ES_tradnl" sz="3600" dirty="0" smtClean="0"/>
              <a:t>(Institución Adjudicada)</a:t>
            </a:r>
            <a:endParaRPr lang="es-ES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s-CL" dirty="0" smtClean="0"/>
          </a:p>
          <a:p>
            <a:pPr algn="ctr">
              <a:buNone/>
            </a:pPr>
            <a:r>
              <a:rPr lang="es-CL" dirty="0" smtClean="0"/>
              <a:t>Lugar, Fecha</a:t>
            </a:r>
            <a:endParaRPr lang="es-CL" dirty="0" smtClean="0"/>
          </a:p>
        </p:txBody>
      </p:sp>
      <p:pic>
        <p:nvPicPr>
          <p:cNvPr id="6" name="5 Imagen" descr="http://www.goredelosrios.cl/directory/files/logotipos/logotipo_gorelosrios_RGB.jpg"/>
          <p:cNvPicPr/>
          <p:nvPr/>
        </p:nvPicPr>
        <p:blipFill rotWithShape="1">
          <a:blip r:embed="rId2" cstate="print"/>
          <a:srcRect l="2102" t="4849"/>
          <a:stretch/>
        </p:blipFill>
        <p:spPr bwMode="auto">
          <a:xfrm>
            <a:off x="3743908" y="188640"/>
            <a:ext cx="1656183" cy="1331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6017"/>
            <a:ext cx="9144000" cy="1046719"/>
          </a:xfrm>
        </p:spPr>
        <p:txBody>
          <a:bodyPr>
            <a:normAutofit/>
          </a:bodyPr>
          <a:lstStyle/>
          <a:p>
            <a:r>
              <a:rPr lang="es-CL" b="1" dirty="0" smtClean="0"/>
              <a:t>Indicadores Claves</a:t>
            </a:r>
            <a:endParaRPr lang="es-CL" sz="6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340769"/>
            <a:ext cx="8229600" cy="2304256"/>
          </a:xfrm>
        </p:spPr>
        <p:txBody>
          <a:bodyPr>
            <a:normAutofit/>
          </a:bodyPr>
          <a:lstStyle/>
          <a:p>
            <a:pPr algn="just"/>
            <a:r>
              <a:rPr lang="es-CL" dirty="0" smtClean="0"/>
              <a:t>Motivación y Compromiso del equipo  formulador del proyecto.</a:t>
            </a:r>
          </a:p>
          <a:p>
            <a:pPr algn="just"/>
            <a:r>
              <a:rPr lang="es-CL" dirty="0" smtClean="0"/>
              <a:t>Empresas que demuestran interés en adoptar innovación (cartas de compromiso).</a:t>
            </a:r>
          </a:p>
          <a:p>
            <a:pPr algn="just"/>
            <a:r>
              <a:rPr lang="es-CL" dirty="0" smtClean="0"/>
              <a:t>Continuidad del proyecto (que ocurre después de finalizar  el proyecto)</a:t>
            </a:r>
            <a:endParaRPr lang="es-CL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8285-A04B-4D8A-8C9E-D184D6D2C043}" type="slidenum">
              <a:rPr lang="es-CL" smtClean="0"/>
              <a:pPr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60035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r>
              <a:rPr lang="es-ES_tradnl" dirty="0" smtClean="0"/>
              <a:t>Resumen del Proyecto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85712" y="1254543"/>
            <a:ext cx="8229600" cy="748679"/>
          </a:xfrm>
        </p:spPr>
        <p:txBody>
          <a:bodyPr>
            <a:normAutofit/>
          </a:bodyPr>
          <a:lstStyle/>
          <a:p>
            <a:r>
              <a:rPr lang="es-ES_tradnl" dirty="0" smtClean="0"/>
              <a:t>Nombre Corto del proyecto aqu</a:t>
            </a:r>
            <a:r>
              <a:rPr lang="es-ES_tradnl" dirty="0"/>
              <a:t>í</a:t>
            </a:r>
            <a:endParaRPr lang="es-ES_tradnl" dirty="0" smtClean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8285-A04B-4D8A-8C9E-D184D6D2C043}" type="slidenum">
              <a:rPr lang="es-CL" smtClean="0"/>
              <a:pPr/>
              <a:t>2</a:t>
            </a:fld>
            <a:endParaRPr lang="es-CL"/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1143165"/>
              </p:ext>
            </p:extLst>
          </p:nvPr>
        </p:nvGraphicFramePr>
        <p:xfrm>
          <a:off x="1259632" y="4005064"/>
          <a:ext cx="5996075" cy="206248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3061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449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44946">
                  <a:extLst>
                    <a:ext uri="{9D8B030D-6E8A-4147-A177-3AD203B41FA5}">
                      <a16:colId xmlns:a16="http://schemas.microsoft.com/office/drawing/2014/main" val="25197199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_tradnl" sz="1600" dirty="0" smtClean="0"/>
                        <a:t>Fuente de Recursos</a:t>
                      </a:r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dirty="0" smtClean="0"/>
                        <a:t> Miles ($)</a:t>
                      </a:r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% </a:t>
                      </a:r>
                      <a:endParaRPr lang="es-E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sz="1600" b="1" dirty="0" smtClean="0"/>
                        <a:t>Recursos</a:t>
                      </a:r>
                      <a:r>
                        <a:rPr lang="es-ES_tradnl" sz="1600" b="1" baseline="0" dirty="0" smtClean="0"/>
                        <a:t> </a:t>
                      </a:r>
                      <a:r>
                        <a:rPr lang="es-ES_tradnl" sz="1600" b="1" dirty="0" smtClean="0"/>
                        <a:t>FIC solicitados</a:t>
                      </a:r>
                      <a:endParaRPr lang="es-E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dirty="0" smtClean="0"/>
                        <a:t>0</a:t>
                      </a:r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dirty="0" smtClean="0"/>
                        <a:t>%</a:t>
                      </a:r>
                      <a:endParaRPr lang="es-E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sz="1600" b="1" dirty="0" smtClean="0"/>
                        <a:t>Aportes </a:t>
                      </a:r>
                      <a:r>
                        <a:rPr lang="es-ES_tradnl" sz="1600" b="1" dirty="0" smtClean="0"/>
                        <a:t>Beneficiarios</a:t>
                      </a:r>
                      <a:endParaRPr lang="es-E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dirty="0" smtClean="0"/>
                        <a:t>0</a:t>
                      </a:r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dirty="0" smtClean="0"/>
                        <a:t>%</a:t>
                      </a:r>
                      <a:endParaRPr lang="es-E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sz="1600" b="1" dirty="0" smtClean="0"/>
                        <a:t>Aportes</a:t>
                      </a:r>
                      <a:r>
                        <a:rPr lang="es-ES_tradnl" sz="1600" b="1" baseline="0" dirty="0" smtClean="0"/>
                        <a:t> de Terceros</a:t>
                      </a:r>
                      <a:endParaRPr lang="es-E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dirty="0" smtClean="0"/>
                        <a:t>0</a:t>
                      </a:r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dirty="0" smtClean="0"/>
                        <a:t>%</a:t>
                      </a:r>
                      <a:endParaRPr lang="es-E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sz="1600" b="1" dirty="0" smtClean="0"/>
                        <a:t>Total Proyecto</a:t>
                      </a:r>
                      <a:endParaRPr lang="es-E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dirty="0" smtClean="0"/>
                        <a:t>0</a:t>
                      </a:r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600" dirty="0" smtClean="0"/>
                        <a:t>100%</a:t>
                      </a:r>
                      <a:endParaRPr lang="es-E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933504"/>
              </p:ext>
            </p:extLst>
          </p:nvPr>
        </p:nvGraphicFramePr>
        <p:xfrm>
          <a:off x="803717" y="2077170"/>
          <a:ext cx="7200800" cy="1381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92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08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_tradnl" b="1" dirty="0" smtClean="0"/>
                        <a:t>Institución Postulante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b="1" dirty="0" smtClean="0"/>
                        <a:t>Director del Proyecto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b="1" dirty="0" smtClean="0"/>
                        <a:t>Duración del Proyecto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 meses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2766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Propósito del Proyecto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itchFamily="34" charset="0"/>
              <a:buAutoNum type="arabicPeriod"/>
            </a:pPr>
            <a:r>
              <a:rPr lang="es-ES_tradnl" dirty="0"/>
              <a:t>Sector productivo </a:t>
            </a:r>
            <a:r>
              <a:rPr lang="es-ES_tradnl" dirty="0" smtClean="0"/>
              <a:t>que impacta el proyecto.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es-ES_tradnl" dirty="0" smtClean="0"/>
              <a:t>Tipo de Bien generado (público o privado</a:t>
            </a:r>
            <a:r>
              <a:rPr lang="es-ES_tradnl" dirty="0"/>
              <a:t>)</a:t>
            </a:r>
          </a:p>
          <a:p>
            <a:pPr marL="457200" indent="-457200">
              <a:buAutoNum type="arabicPeriod"/>
            </a:pPr>
            <a:r>
              <a:rPr lang="es-ES_tradnl" dirty="0" smtClean="0"/>
              <a:t>Descripción breve del problema y/o la brecha que aborda.</a:t>
            </a:r>
          </a:p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8285-A04B-4D8A-8C9E-D184D6D2C043}" type="slidenum">
              <a:rPr lang="es-CL" smtClean="0"/>
              <a:pPr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5266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0" y="0"/>
            <a:ext cx="9143730" cy="1052736"/>
          </a:xfrm>
        </p:spPr>
        <p:txBody>
          <a:bodyPr/>
          <a:lstStyle/>
          <a:p>
            <a:r>
              <a:rPr lang="es-CL" b="1" dirty="0" smtClean="0"/>
              <a:t>Estrategia del Proyecto</a:t>
            </a:r>
            <a:endParaRPr lang="es-CL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484784"/>
            <a:ext cx="8258204" cy="3268667"/>
          </a:xfrm>
        </p:spPr>
        <p:txBody>
          <a:bodyPr>
            <a:normAutofit/>
          </a:bodyPr>
          <a:lstStyle/>
          <a:p>
            <a:r>
              <a:rPr lang="es-CL" dirty="0" smtClean="0"/>
              <a:t>Indicar el Resultado y productos del proyecto (en base al problema detectado o brecha abordada, como lo resuelve el proyecto).</a:t>
            </a:r>
            <a:endParaRPr lang="es-CL" dirty="0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8285-A04B-4D8A-8C9E-D184D6D2C043}" type="slidenum">
              <a:rPr lang="es-CL" smtClean="0"/>
              <a:pPr/>
              <a:t>4</a:t>
            </a:fld>
            <a:endParaRPr lang="es-C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FIC 2017</a:t>
            </a:r>
            <a:endParaRPr lang="es-CL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8285-A04B-4D8A-8C9E-D184D6D2C043}" type="slidenum">
              <a:rPr lang="es-CL" smtClean="0"/>
              <a:pPr/>
              <a:t>5</a:t>
            </a:fld>
            <a:endParaRPr lang="es-CL"/>
          </a:p>
        </p:txBody>
      </p:sp>
      <p:sp>
        <p:nvSpPr>
          <p:cNvPr id="6" name="Rectángulo 5"/>
          <p:cNvSpPr/>
          <p:nvPr/>
        </p:nvSpPr>
        <p:spPr>
          <a:xfrm>
            <a:off x="1436441" y="787783"/>
            <a:ext cx="7707559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dirty="0" smtClean="0"/>
              <a:t>Señalar cuales serán los principales resultados del proyecto cuál </a:t>
            </a:r>
          </a:p>
          <a:p>
            <a:r>
              <a:rPr lang="es-CL" dirty="0" smtClean="0"/>
              <a:t>será su legado genuino (en relación a los beneficiarios) al terminar.</a:t>
            </a:r>
          </a:p>
          <a:p>
            <a:pPr algn="ctr"/>
            <a:r>
              <a:rPr lang="es-CL" sz="1400" dirty="0" smtClean="0"/>
              <a:t>(patente, licencia comercial, infraestructura, equipamiento, </a:t>
            </a:r>
            <a:r>
              <a:rPr lang="es-CL" sz="1400" dirty="0" err="1" smtClean="0"/>
              <a:t>etc</a:t>
            </a:r>
            <a:r>
              <a:rPr lang="es-CL" sz="1400" dirty="0" smtClean="0"/>
              <a:t>)</a:t>
            </a:r>
            <a:endParaRPr lang="es-CL" sz="1400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270" y="0"/>
            <a:ext cx="9143730" cy="1052736"/>
          </a:xfrm>
        </p:spPr>
        <p:txBody>
          <a:bodyPr/>
          <a:lstStyle/>
          <a:p>
            <a:r>
              <a:rPr lang="es-CL" b="1" dirty="0" smtClean="0"/>
              <a:t>Resultados del Proyecto</a:t>
            </a:r>
            <a:endParaRPr lang="es-CL" b="1" dirty="0"/>
          </a:p>
        </p:txBody>
      </p:sp>
    </p:spTree>
    <p:extLst>
      <p:ext uri="{BB962C8B-B14F-4D97-AF65-F5344CB8AC3E}">
        <p14:creationId xmlns:p14="http://schemas.microsoft.com/office/powerpoint/2010/main" val="3512251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22448"/>
            <a:ext cx="9144000" cy="1075184"/>
          </a:xfrm>
        </p:spPr>
        <p:txBody>
          <a:bodyPr/>
          <a:lstStyle/>
          <a:p>
            <a:r>
              <a:rPr lang="es-ES_tradnl" b="1" dirty="0" smtClean="0"/>
              <a:t>Beneficiarios del Proyecto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123728" y="1705461"/>
            <a:ext cx="6591985" cy="3777622"/>
          </a:xfrm>
        </p:spPr>
        <p:txBody>
          <a:bodyPr/>
          <a:lstStyle/>
          <a:p>
            <a:r>
              <a:rPr lang="es-ES_tradnl" dirty="0" smtClean="0"/>
              <a:t>Señalar:</a:t>
            </a:r>
          </a:p>
          <a:p>
            <a:pPr lvl="1"/>
            <a:r>
              <a:rPr lang="es-ES_tradnl" dirty="0" smtClean="0"/>
              <a:t>Localización territorial (espacial).</a:t>
            </a:r>
          </a:p>
          <a:p>
            <a:pPr lvl="1"/>
            <a:r>
              <a:rPr lang="es-ES_tradnl" dirty="0" smtClean="0"/>
              <a:t>Breve caracterización de los beneficiarios directos.</a:t>
            </a:r>
          </a:p>
          <a:p>
            <a:pPr lvl="1"/>
            <a:r>
              <a:rPr lang="es-ES_tradnl" dirty="0" smtClean="0"/>
              <a:t>Cuantificación.</a:t>
            </a:r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8285-A04B-4D8A-8C9E-D184D6D2C043}" type="slidenum">
              <a:rPr lang="es-CL" smtClean="0"/>
              <a:pPr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82932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6017"/>
            <a:ext cx="9144000" cy="1046719"/>
          </a:xfrm>
        </p:spPr>
        <p:txBody>
          <a:bodyPr>
            <a:normAutofit/>
          </a:bodyPr>
          <a:lstStyle/>
          <a:p>
            <a:r>
              <a:rPr lang="es-CL" b="1" dirty="0" smtClean="0"/>
              <a:t>Innovación a Implementar</a:t>
            </a:r>
            <a:endParaRPr lang="es-CL" sz="6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340769"/>
            <a:ext cx="8229600" cy="2304256"/>
          </a:xfrm>
        </p:spPr>
        <p:txBody>
          <a:bodyPr>
            <a:normAutofit/>
          </a:bodyPr>
          <a:lstStyle/>
          <a:p>
            <a:pPr algn="just"/>
            <a:r>
              <a:rPr lang="es-CL" dirty="0" smtClean="0"/>
              <a:t>Describir como la innovación propuesta contribuye a acortar la brecha detectada.</a:t>
            </a:r>
          </a:p>
          <a:p>
            <a:pPr algn="just"/>
            <a:r>
              <a:rPr lang="es-CL" dirty="0" smtClean="0"/>
              <a:t>Cómo adoptaran las empresas o beneficiarios la innovación y solución que propone el proyecto. 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8285-A04B-4D8A-8C9E-D184D6D2C043}" type="slidenum">
              <a:rPr lang="es-CL" smtClean="0"/>
              <a:pPr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28089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6017"/>
            <a:ext cx="9144000" cy="1046719"/>
          </a:xfrm>
        </p:spPr>
        <p:txBody>
          <a:bodyPr>
            <a:normAutofit/>
          </a:bodyPr>
          <a:lstStyle/>
          <a:p>
            <a:r>
              <a:rPr lang="es-CL" b="1" dirty="0" smtClean="0"/>
              <a:t>Valorización de la innovación</a:t>
            </a:r>
            <a:endParaRPr lang="es-CL" sz="60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6455453"/>
              </p:ext>
            </p:extLst>
          </p:nvPr>
        </p:nvGraphicFramePr>
        <p:xfrm>
          <a:off x="534380" y="1136640"/>
          <a:ext cx="8358099" cy="4617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28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710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42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Resultado</a:t>
                      </a:r>
                      <a:r>
                        <a:rPr lang="es-ES" baseline="0" dirty="0" smtClean="0"/>
                        <a:t> esperado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Actividades</a:t>
                      </a:r>
                      <a:r>
                        <a:rPr lang="es-ES" baseline="0" dirty="0" smtClean="0"/>
                        <a:t> Principales o críticas*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Inversión</a:t>
                      </a:r>
                      <a:r>
                        <a:rPr lang="es-ES" baseline="0" dirty="0" smtClean="0"/>
                        <a:t> o </a:t>
                      </a:r>
                      <a:r>
                        <a:rPr lang="es-ES" baseline="0" dirty="0" err="1" smtClean="0"/>
                        <a:t>Ppto</a:t>
                      </a:r>
                      <a:r>
                        <a:rPr lang="es-ES" baseline="0" dirty="0" smtClean="0"/>
                        <a:t> FIC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r>
                        <a:rPr lang="es-ES" dirty="0" smtClean="0"/>
                        <a:t>R1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Actividad 1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M$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Actividad 2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M$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Actividad 5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M$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r>
                        <a:rPr lang="es-ES" dirty="0" smtClean="0"/>
                        <a:t>R2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Actividad 4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M$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Actividad 5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M$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Actividad 6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M$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r>
                        <a:rPr lang="es-ES" dirty="0" smtClean="0"/>
                        <a:t>R3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Actividad 8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M$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Actividad 9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M$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Actividad x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M$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% del monto total Solicitado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8285-A04B-4D8A-8C9E-D184D6D2C043}" type="slidenum">
              <a:rPr lang="es-CL" smtClean="0"/>
              <a:pPr/>
              <a:t>8</a:t>
            </a:fld>
            <a:endParaRPr lang="es-CL"/>
          </a:p>
        </p:txBody>
      </p:sp>
      <p:sp>
        <p:nvSpPr>
          <p:cNvPr id="6" name="5 CuadroTexto"/>
          <p:cNvSpPr txBox="1"/>
          <p:nvPr/>
        </p:nvSpPr>
        <p:spPr>
          <a:xfrm>
            <a:off x="1331640" y="5838264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(*) solo las principales actividades que aportan más valor a la innovación propuesta y a resolver el problema que aborda el proyecto. 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72595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8285-A04B-4D8A-8C9E-D184D6D2C043}" type="slidenum">
              <a:rPr lang="es-CL" smtClean="0"/>
              <a:pPr/>
              <a:t>9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1691680" y="573826"/>
            <a:ext cx="4176464" cy="624993"/>
          </a:xfrm>
        </p:spPr>
        <p:txBody>
          <a:bodyPr>
            <a:normAutofit fontScale="90000"/>
          </a:bodyPr>
          <a:lstStyle/>
          <a:p>
            <a:r>
              <a:rPr lang="es-CL" b="1" dirty="0" smtClean="0"/>
              <a:t>Carta Gantt*</a:t>
            </a:r>
            <a:endParaRPr lang="es-CL" sz="6000" dirty="0"/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3076792"/>
              </p:ext>
            </p:extLst>
          </p:nvPr>
        </p:nvGraphicFramePr>
        <p:xfrm>
          <a:off x="683568" y="1556792"/>
          <a:ext cx="7339800" cy="2592289"/>
        </p:xfrm>
        <a:graphic>
          <a:graphicData uri="http://schemas.openxmlformats.org/drawingml/2006/table">
            <a:tbl>
              <a:tblPr/>
              <a:tblGrid>
                <a:gridCol w="1871124">
                  <a:extLst>
                    <a:ext uri="{9D8B030D-6E8A-4147-A177-3AD203B41FA5}">
                      <a16:colId xmlns:a16="http://schemas.microsoft.com/office/drawing/2014/main" val="2266399599"/>
                    </a:ext>
                  </a:extLst>
                </a:gridCol>
                <a:gridCol w="297660">
                  <a:extLst>
                    <a:ext uri="{9D8B030D-6E8A-4147-A177-3AD203B41FA5}">
                      <a16:colId xmlns:a16="http://schemas.microsoft.com/office/drawing/2014/main" val="309982818"/>
                    </a:ext>
                  </a:extLst>
                </a:gridCol>
                <a:gridCol w="297660">
                  <a:extLst>
                    <a:ext uri="{9D8B030D-6E8A-4147-A177-3AD203B41FA5}">
                      <a16:colId xmlns:a16="http://schemas.microsoft.com/office/drawing/2014/main" val="3675774246"/>
                    </a:ext>
                  </a:extLst>
                </a:gridCol>
                <a:gridCol w="297660">
                  <a:extLst>
                    <a:ext uri="{9D8B030D-6E8A-4147-A177-3AD203B41FA5}">
                      <a16:colId xmlns:a16="http://schemas.microsoft.com/office/drawing/2014/main" val="548046988"/>
                    </a:ext>
                  </a:extLst>
                </a:gridCol>
                <a:gridCol w="297660">
                  <a:extLst>
                    <a:ext uri="{9D8B030D-6E8A-4147-A177-3AD203B41FA5}">
                      <a16:colId xmlns:a16="http://schemas.microsoft.com/office/drawing/2014/main" val="1032868672"/>
                    </a:ext>
                  </a:extLst>
                </a:gridCol>
                <a:gridCol w="297660">
                  <a:extLst>
                    <a:ext uri="{9D8B030D-6E8A-4147-A177-3AD203B41FA5}">
                      <a16:colId xmlns:a16="http://schemas.microsoft.com/office/drawing/2014/main" val="3623144835"/>
                    </a:ext>
                  </a:extLst>
                </a:gridCol>
                <a:gridCol w="297660">
                  <a:extLst>
                    <a:ext uri="{9D8B030D-6E8A-4147-A177-3AD203B41FA5}">
                      <a16:colId xmlns:a16="http://schemas.microsoft.com/office/drawing/2014/main" val="14576565"/>
                    </a:ext>
                  </a:extLst>
                </a:gridCol>
                <a:gridCol w="297660">
                  <a:extLst>
                    <a:ext uri="{9D8B030D-6E8A-4147-A177-3AD203B41FA5}">
                      <a16:colId xmlns:a16="http://schemas.microsoft.com/office/drawing/2014/main" val="4288514395"/>
                    </a:ext>
                  </a:extLst>
                </a:gridCol>
                <a:gridCol w="297660">
                  <a:extLst>
                    <a:ext uri="{9D8B030D-6E8A-4147-A177-3AD203B41FA5}">
                      <a16:colId xmlns:a16="http://schemas.microsoft.com/office/drawing/2014/main" val="3773019950"/>
                    </a:ext>
                  </a:extLst>
                </a:gridCol>
                <a:gridCol w="297660">
                  <a:extLst>
                    <a:ext uri="{9D8B030D-6E8A-4147-A177-3AD203B41FA5}">
                      <a16:colId xmlns:a16="http://schemas.microsoft.com/office/drawing/2014/main" val="1650123981"/>
                    </a:ext>
                  </a:extLst>
                </a:gridCol>
                <a:gridCol w="297660">
                  <a:extLst>
                    <a:ext uri="{9D8B030D-6E8A-4147-A177-3AD203B41FA5}">
                      <a16:colId xmlns:a16="http://schemas.microsoft.com/office/drawing/2014/main" val="4106568278"/>
                    </a:ext>
                  </a:extLst>
                </a:gridCol>
                <a:gridCol w="297660">
                  <a:extLst>
                    <a:ext uri="{9D8B030D-6E8A-4147-A177-3AD203B41FA5}">
                      <a16:colId xmlns:a16="http://schemas.microsoft.com/office/drawing/2014/main" val="2984165571"/>
                    </a:ext>
                  </a:extLst>
                </a:gridCol>
                <a:gridCol w="297660">
                  <a:extLst>
                    <a:ext uri="{9D8B030D-6E8A-4147-A177-3AD203B41FA5}">
                      <a16:colId xmlns:a16="http://schemas.microsoft.com/office/drawing/2014/main" val="1617379689"/>
                    </a:ext>
                  </a:extLst>
                </a:gridCol>
                <a:gridCol w="297660">
                  <a:extLst>
                    <a:ext uri="{9D8B030D-6E8A-4147-A177-3AD203B41FA5}">
                      <a16:colId xmlns:a16="http://schemas.microsoft.com/office/drawing/2014/main" val="450523493"/>
                    </a:ext>
                  </a:extLst>
                </a:gridCol>
                <a:gridCol w="297660">
                  <a:extLst>
                    <a:ext uri="{9D8B030D-6E8A-4147-A177-3AD203B41FA5}">
                      <a16:colId xmlns:a16="http://schemas.microsoft.com/office/drawing/2014/main" val="150704624"/>
                    </a:ext>
                  </a:extLst>
                </a:gridCol>
                <a:gridCol w="297660">
                  <a:extLst>
                    <a:ext uri="{9D8B030D-6E8A-4147-A177-3AD203B41FA5}">
                      <a16:colId xmlns:a16="http://schemas.microsoft.com/office/drawing/2014/main" val="1071513575"/>
                    </a:ext>
                  </a:extLst>
                </a:gridCol>
                <a:gridCol w="297660">
                  <a:extLst>
                    <a:ext uri="{9D8B030D-6E8A-4147-A177-3AD203B41FA5}">
                      <a16:colId xmlns:a16="http://schemas.microsoft.com/office/drawing/2014/main" val="4011732393"/>
                    </a:ext>
                  </a:extLst>
                </a:gridCol>
                <a:gridCol w="353058">
                  <a:extLst>
                    <a:ext uri="{9D8B030D-6E8A-4147-A177-3AD203B41FA5}">
                      <a16:colId xmlns:a16="http://schemas.microsoft.com/office/drawing/2014/main" val="1255545674"/>
                    </a:ext>
                  </a:extLst>
                </a:gridCol>
                <a:gridCol w="353058">
                  <a:extLst>
                    <a:ext uri="{9D8B030D-6E8A-4147-A177-3AD203B41FA5}">
                      <a16:colId xmlns:a16="http://schemas.microsoft.com/office/drawing/2014/main" val="1369371378"/>
                    </a:ext>
                  </a:extLst>
                </a:gridCol>
              </a:tblGrid>
              <a:tr h="370327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ACTIVIDADES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1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Meses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342751"/>
                  </a:ext>
                </a:extLst>
              </a:tr>
              <a:tr h="370327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13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14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14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16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3460374"/>
                  </a:ext>
                </a:extLst>
              </a:tr>
              <a:tr h="3703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Actividad 1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highlight>
                            <a:srgbClr val="D3D3D3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highlight>
                            <a:srgbClr val="D3D3D3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highlight>
                            <a:srgbClr val="D3D3D3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highlight>
                            <a:srgbClr val="D3D3D3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highlight>
                            <a:srgbClr val="D3D3D3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highlight>
                            <a:srgbClr val="D3D3D3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highlight>
                            <a:srgbClr val="D3D3D3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highlight>
                            <a:srgbClr val="D3D3D3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highlight>
                            <a:srgbClr val="D3D3D3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highlight>
                            <a:srgbClr val="D3D3D3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8157685"/>
                  </a:ext>
                </a:extLst>
              </a:tr>
              <a:tr h="3703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Actividad 2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5226932"/>
                  </a:ext>
                </a:extLst>
              </a:tr>
              <a:tr h="3703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Actividad x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4542992"/>
                  </a:ext>
                </a:extLst>
              </a:tr>
              <a:tr h="3703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2008076"/>
                  </a:ext>
                </a:extLst>
              </a:tr>
              <a:tr h="3703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83823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9689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orde de resplandor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605</TotalTime>
  <Words>352</Words>
  <Application>Microsoft Office PowerPoint</Application>
  <PresentationFormat>Presentación en pantalla (4:3)</PresentationFormat>
  <Paragraphs>198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6" baseType="lpstr">
      <vt:lpstr>Arial</vt:lpstr>
      <vt:lpstr>Calibri</vt:lpstr>
      <vt:lpstr>Century Gothic</vt:lpstr>
      <vt:lpstr>Times New Roman</vt:lpstr>
      <vt:lpstr>Wingdings 3</vt:lpstr>
      <vt:lpstr>Espiral</vt:lpstr>
      <vt:lpstr>Proyecto….(Nombre corto del proyecto) (Institución Adjudicada)</vt:lpstr>
      <vt:lpstr>Resumen del Proyecto</vt:lpstr>
      <vt:lpstr>Propósito del Proyecto</vt:lpstr>
      <vt:lpstr>Estrategia del Proyecto</vt:lpstr>
      <vt:lpstr>Resultados del Proyecto</vt:lpstr>
      <vt:lpstr>Beneficiarios del Proyecto</vt:lpstr>
      <vt:lpstr>Innovación a Implementar</vt:lpstr>
      <vt:lpstr>Valorización de la innovación</vt:lpstr>
      <vt:lpstr>Carta Gantt*</vt:lpstr>
      <vt:lpstr>Indicadores Claves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pc</dc:creator>
  <cp:lastModifiedBy>Paulina Peña Matamala</cp:lastModifiedBy>
  <cp:revision>67</cp:revision>
  <dcterms:created xsi:type="dcterms:W3CDTF">2014-01-08T21:30:52Z</dcterms:created>
  <dcterms:modified xsi:type="dcterms:W3CDTF">2021-08-03T14:13:13Z</dcterms:modified>
</cp:coreProperties>
</file>