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5" r:id="rId2"/>
    <p:sldId id="283" r:id="rId3"/>
    <p:sldId id="276" r:id="rId4"/>
    <p:sldId id="277" r:id="rId5"/>
    <p:sldId id="278" r:id="rId6"/>
    <p:sldId id="284" r:id="rId7"/>
    <p:sldId id="268" r:id="rId8"/>
    <p:sldId id="270" r:id="rId9"/>
    <p:sldId id="279" r:id="rId10"/>
    <p:sldId id="333" r:id="rId11"/>
    <p:sldId id="334" r:id="rId12"/>
    <p:sldId id="310" r:id="rId13"/>
    <p:sldId id="306" r:id="rId14"/>
    <p:sldId id="311" r:id="rId15"/>
    <p:sldId id="312" r:id="rId16"/>
    <p:sldId id="328" r:id="rId17"/>
    <p:sldId id="329" r:id="rId18"/>
    <p:sldId id="330" r:id="rId19"/>
    <p:sldId id="331" r:id="rId20"/>
    <p:sldId id="332" r:id="rId21"/>
    <p:sldId id="322" r:id="rId22"/>
    <p:sldId id="323" r:id="rId23"/>
    <p:sldId id="324" r:id="rId24"/>
    <p:sldId id="325" r:id="rId25"/>
    <p:sldId id="326" r:id="rId26"/>
    <p:sldId id="327" r:id="rId27"/>
    <p:sldId id="321" r:id="rId28"/>
  </p:sldIdLst>
  <p:sldSz cx="9144000" cy="6858000" type="screen4x3"/>
  <p:notesSz cx="6950075" cy="92360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9BBB59"/>
    <a:srgbClr val="4F81BD"/>
    <a:srgbClr val="000000"/>
    <a:srgbClr val="0501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A38CD4-C37C-4F35-BBEB-CDED2EF3F756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026CC05-CCF4-4BB9-9BB4-6155992AA243}">
      <dgm:prSet phldrT="[Texto]"/>
      <dgm:spPr/>
      <dgm:t>
        <a:bodyPr/>
        <a:lstStyle/>
        <a:p>
          <a:r>
            <a:rPr lang="es-ES_tradnl" dirty="0" smtClean="0"/>
            <a:t>Necesidad o</a:t>
          </a:r>
        </a:p>
        <a:p>
          <a:r>
            <a:rPr lang="es-ES_tradnl" dirty="0" smtClean="0"/>
            <a:t>Problema detectado</a:t>
          </a:r>
          <a:endParaRPr lang="es-ES" dirty="0"/>
        </a:p>
      </dgm:t>
    </dgm:pt>
    <dgm:pt modelId="{CEBAB190-F83B-45C3-B9E8-190CC92ED228}" type="parTrans" cxnId="{07E22CD6-8BCE-497E-8B77-B98D6876C4ED}">
      <dgm:prSet/>
      <dgm:spPr/>
      <dgm:t>
        <a:bodyPr/>
        <a:lstStyle/>
        <a:p>
          <a:endParaRPr lang="es-ES"/>
        </a:p>
      </dgm:t>
    </dgm:pt>
    <dgm:pt modelId="{66D8E165-1B14-4801-855E-2F323B8EFF1E}" type="sibTrans" cxnId="{07E22CD6-8BCE-497E-8B77-B98D6876C4ED}">
      <dgm:prSet/>
      <dgm:spPr/>
      <dgm:t>
        <a:bodyPr/>
        <a:lstStyle/>
        <a:p>
          <a:endParaRPr lang="es-ES"/>
        </a:p>
      </dgm:t>
    </dgm:pt>
    <dgm:pt modelId="{EBEF25FA-07D0-4779-9D47-D75ED34530E6}">
      <dgm:prSet phldrT="[Texto]"/>
      <dgm:spPr/>
      <dgm:t>
        <a:bodyPr/>
        <a:lstStyle/>
        <a:p>
          <a:r>
            <a:rPr lang="es-ES_tradnl" dirty="0" smtClean="0"/>
            <a:t>Proyectos</a:t>
          </a:r>
        </a:p>
        <a:p>
          <a:r>
            <a:rPr lang="es-ES_tradnl" dirty="0" smtClean="0"/>
            <a:t>Desarrollo y Ejecución</a:t>
          </a:r>
        </a:p>
        <a:p>
          <a:r>
            <a:rPr lang="es-ES_tradnl" dirty="0" smtClean="0"/>
            <a:t>del Proyecto</a:t>
          </a:r>
        </a:p>
        <a:p>
          <a:r>
            <a:rPr lang="es-ES_tradnl" dirty="0" smtClean="0"/>
            <a:t>y Resultados </a:t>
          </a:r>
          <a:endParaRPr lang="es-ES" dirty="0"/>
        </a:p>
      </dgm:t>
    </dgm:pt>
    <dgm:pt modelId="{C1F09AEA-00BA-4F7E-8BDF-4F41645634D6}" type="parTrans" cxnId="{41B0FD78-90FC-47CA-BE30-0C65E50AA032}">
      <dgm:prSet/>
      <dgm:spPr/>
      <dgm:t>
        <a:bodyPr/>
        <a:lstStyle/>
        <a:p>
          <a:endParaRPr lang="es-ES"/>
        </a:p>
      </dgm:t>
    </dgm:pt>
    <dgm:pt modelId="{B579FCE9-4AF9-4CC0-BD00-819CBEB4243C}" type="sibTrans" cxnId="{41B0FD78-90FC-47CA-BE30-0C65E50AA032}">
      <dgm:prSet/>
      <dgm:spPr/>
      <dgm:t>
        <a:bodyPr/>
        <a:lstStyle/>
        <a:p>
          <a:endParaRPr lang="es-ES"/>
        </a:p>
      </dgm:t>
    </dgm:pt>
    <dgm:pt modelId="{8E147D31-6E1D-4DAD-BD9F-B30D59C01B16}">
      <dgm:prSet phldrT="[Texto]"/>
      <dgm:spPr/>
      <dgm:t>
        <a:bodyPr/>
        <a:lstStyle/>
        <a:p>
          <a:r>
            <a:rPr lang="es-ES_tradnl" dirty="0" smtClean="0"/>
            <a:t>Instalación </a:t>
          </a:r>
        </a:p>
        <a:p>
          <a:r>
            <a:rPr lang="es-ES_tradnl" dirty="0" smtClean="0"/>
            <a:t>de la </a:t>
          </a:r>
        </a:p>
        <a:p>
          <a:r>
            <a:rPr lang="es-ES_tradnl" dirty="0" smtClean="0"/>
            <a:t>Política</a:t>
          </a:r>
        </a:p>
        <a:p>
          <a:r>
            <a:rPr lang="es-ES_tradnl" dirty="0" smtClean="0"/>
            <a:t>Pública</a:t>
          </a:r>
          <a:endParaRPr lang="es-ES" dirty="0"/>
        </a:p>
      </dgm:t>
    </dgm:pt>
    <dgm:pt modelId="{60EB2665-ADE0-49A8-A4B4-97137989F7D4}" type="parTrans" cxnId="{2585E48F-BDD4-4CB7-8696-BB56E033D37B}">
      <dgm:prSet/>
      <dgm:spPr/>
      <dgm:t>
        <a:bodyPr/>
        <a:lstStyle/>
        <a:p>
          <a:endParaRPr lang="es-ES"/>
        </a:p>
      </dgm:t>
    </dgm:pt>
    <dgm:pt modelId="{299C5EFC-93EA-42E4-9CCC-EE5331D511F0}" type="sibTrans" cxnId="{2585E48F-BDD4-4CB7-8696-BB56E033D37B}">
      <dgm:prSet/>
      <dgm:spPr/>
      <dgm:t>
        <a:bodyPr/>
        <a:lstStyle/>
        <a:p>
          <a:endParaRPr lang="es-ES"/>
        </a:p>
      </dgm:t>
    </dgm:pt>
    <dgm:pt modelId="{24D5A565-F80F-4046-83FF-B51F8E8A1F9E}">
      <dgm:prSet phldrT="[Texto]"/>
      <dgm:spPr/>
      <dgm:t>
        <a:bodyPr/>
        <a:lstStyle/>
        <a:p>
          <a:r>
            <a:rPr lang="es-ES_tradnl" dirty="0" smtClean="0"/>
            <a:t>Idea de Innovación</a:t>
          </a:r>
        </a:p>
        <a:p>
          <a:endParaRPr lang="es-ES_tradnl" dirty="0" smtClean="0"/>
        </a:p>
      </dgm:t>
    </dgm:pt>
    <dgm:pt modelId="{EA7007D4-BC62-4295-8EED-EB3CD89C0B37}" type="parTrans" cxnId="{81062D20-F8D2-4032-A867-AA76E624567A}">
      <dgm:prSet/>
      <dgm:spPr/>
      <dgm:t>
        <a:bodyPr/>
        <a:lstStyle/>
        <a:p>
          <a:endParaRPr lang="es-ES"/>
        </a:p>
      </dgm:t>
    </dgm:pt>
    <dgm:pt modelId="{BFB59D3B-31B0-41CB-822A-A75ABFD8AA53}" type="sibTrans" cxnId="{81062D20-F8D2-4032-A867-AA76E624567A}">
      <dgm:prSet/>
      <dgm:spPr/>
      <dgm:t>
        <a:bodyPr/>
        <a:lstStyle/>
        <a:p>
          <a:endParaRPr lang="es-ES"/>
        </a:p>
      </dgm:t>
    </dgm:pt>
    <dgm:pt modelId="{330F92C3-9505-46FC-8047-12022E9DFA28}">
      <dgm:prSet phldrT="[Texto]"/>
      <dgm:spPr/>
      <dgm:t>
        <a:bodyPr/>
        <a:lstStyle/>
        <a:p>
          <a:r>
            <a:rPr lang="es-ES_tradnl" dirty="0" smtClean="0"/>
            <a:t>Sustentabilidad  Difusión y Transferencia</a:t>
          </a:r>
          <a:endParaRPr lang="es-ES" dirty="0"/>
        </a:p>
      </dgm:t>
    </dgm:pt>
    <dgm:pt modelId="{42EF77F4-9590-4BCA-906D-D3D7FBA67E8F}" type="parTrans" cxnId="{AC688099-1952-48FA-89B1-8E6F6E08B9A8}">
      <dgm:prSet/>
      <dgm:spPr/>
      <dgm:t>
        <a:bodyPr/>
        <a:lstStyle/>
        <a:p>
          <a:endParaRPr lang="es-ES"/>
        </a:p>
      </dgm:t>
    </dgm:pt>
    <dgm:pt modelId="{E38818F7-60E8-4296-B12E-71A7B101CC68}" type="sibTrans" cxnId="{AC688099-1952-48FA-89B1-8E6F6E08B9A8}">
      <dgm:prSet/>
      <dgm:spPr/>
      <dgm:t>
        <a:bodyPr/>
        <a:lstStyle/>
        <a:p>
          <a:endParaRPr lang="es-ES"/>
        </a:p>
      </dgm:t>
    </dgm:pt>
    <dgm:pt modelId="{BCA2DC87-06D2-4152-9242-94275379D4A0}" type="pres">
      <dgm:prSet presAssocID="{87A38CD4-C37C-4F35-BBEB-CDED2EF3F756}" presName="arrowDiagram" presStyleCnt="0">
        <dgm:presLayoutVars>
          <dgm:chMax val="5"/>
          <dgm:dir/>
          <dgm:resizeHandles val="exact"/>
        </dgm:presLayoutVars>
      </dgm:prSet>
      <dgm:spPr/>
    </dgm:pt>
    <dgm:pt modelId="{A71A16D4-2C26-47FF-9536-FE63C94E0773}" type="pres">
      <dgm:prSet presAssocID="{87A38CD4-C37C-4F35-BBEB-CDED2EF3F756}" presName="arrow" presStyleLbl="bgShp" presStyleIdx="0" presStyleCnt="1"/>
      <dgm:spPr/>
    </dgm:pt>
    <dgm:pt modelId="{FE3D60C1-5F47-447C-8854-883558B45BB1}" type="pres">
      <dgm:prSet presAssocID="{87A38CD4-C37C-4F35-BBEB-CDED2EF3F756}" presName="arrowDiagram5" presStyleCnt="0"/>
      <dgm:spPr/>
    </dgm:pt>
    <dgm:pt modelId="{9063345B-47D4-497B-B336-664385D9D39F}" type="pres">
      <dgm:prSet presAssocID="{F026CC05-CCF4-4BB9-9BB4-6155992AA243}" presName="bullet5a" presStyleLbl="node1" presStyleIdx="0" presStyleCnt="5"/>
      <dgm:spPr/>
    </dgm:pt>
    <dgm:pt modelId="{AAB4CFB3-B29A-426B-A46B-5935BDD16BAE}" type="pres">
      <dgm:prSet presAssocID="{F026CC05-CCF4-4BB9-9BB4-6155992AA243}" presName="textBox5a" presStyleLbl="revTx" presStyleIdx="0" presStyleCnt="5" custScaleX="19518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79FBE2-6A0C-450A-9830-95712CDCE42F}" type="pres">
      <dgm:prSet presAssocID="{24D5A565-F80F-4046-83FF-B51F8E8A1F9E}" presName="bullet5b" presStyleLbl="node1" presStyleIdx="1" presStyleCnt="5"/>
      <dgm:spPr/>
    </dgm:pt>
    <dgm:pt modelId="{2FDD870C-AF65-4F57-A965-20A3FE954FEB}" type="pres">
      <dgm:prSet presAssocID="{24D5A565-F80F-4046-83FF-B51F8E8A1F9E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06F0C8-17DD-4FAC-9E40-BC90D07206F6}" type="pres">
      <dgm:prSet presAssocID="{EBEF25FA-07D0-4779-9D47-D75ED34530E6}" presName="bullet5c" presStyleLbl="node1" presStyleIdx="2" presStyleCnt="5"/>
      <dgm:spPr/>
    </dgm:pt>
    <dgm:pt modelId="{A285DDED-3FD6-43EC-A6CB-69F9A5EC8D93}" type="pres">
      <dgm:prSet presAssocID="{EBEF25FA-07D0-4779-9D47-D75ED34530E6}" presName="textBox5c" presStyleLbl="revTx" presStyleIdx="2" presStyleCnt="5" custScaleX="13370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3AC09F-9A34-407F-A6D7-0E3150E9DE01}" type="pres">
      <dgm:prSet presAssocID="{330F92C3-9505-46FC-8047-12022E9DFA28}" presName="bullet5d" presStyleLbl="node1" presStyleIdx="3" presStyleCnt="5"/>
      <dgm:spPr/>
    </dgm:pt>
    <dgm:pt modelId="{70EEDE5F-2B75-43C8-B427-F9A54B25BC40}" type="pres">
      <dgm:prSet presAssocID="{330F92C3-9505-46FC-8047-12022E9DFA28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202259B-DBC0-4521-B64E-855DB1D4047E}" type="pres">
      <dgm:prSet presAssocID="{8E147D31-6E1D-4DAD-BD9F-B30D59C01B16}" presName="bullet5e" presStyleLbl="node1" presStyleIdx="4" presStyleCnt="5"/>
      <dgm:spPr/>
    </dgm:pt>
    <dgm:pt modelId="{96B51A0D-2A89-47A4-91A7-9E9350D09C44}" type="pres">
      <dgm:prSet presAssocID="{8E147D31-6E1D-4DAD-BD9F-B30D59C01B16}" presName="textBox5e" presStyleLbl="revTx" presStyleIdx="4" presStyleCnt="5" custScaleX="11120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3D97018-EF3E-41A7-84F5-5D98D4D34423}" type="presOf" srcId="{330F92C3-9505-46FC-8047-12022E9DFA28}" destId="{70EEDE5F-2B75-43C8-B427-F9A54B25BC40}" srcOrd="0" destOrd="0" presId="urn:microsoft.com/office/officeart/2005/8/layout/arrow2"/>
    <dgm:cxn modelId="{CE4CFC88-A16D-407D-BE71-1AB7D1D7DE92}" type="presOf" srcId="{EBEF25FA-07D0-4779-9D47-D75ED34530E6}" destId="{A285DDED-3FD6-43EC-A6CB-69F9A5EC8D93}" srcOrd="0" destOrd="0" presId="urn:microsoft.com/office/officeart/2005/8/layout/arrow2"/>
    <dgm:cxn modelId="{81062D20-F8D2-4032-A867-AA76E624567A}" srcId="{87A38CD4-C37C-4F35-BBEB-CDED2EF3F756}" destId="{24D5A565-F80F-4046-83FF-B51F8E8A1F9E}" srcOrd="1" destOrd="0" parTransId="{EA7007D4-BC62-4295-8EED-EB3CD89C0B37}" sibTransId="{BFB59D3B-31B0-41CB-822A-A75ABFD8AA53}"/>
    <dgm:cxn modelId="{2585E48F-BDD4-4CB7-8696-BB56E033D37B}" srcId="{87A38CD4-C37C-4F35-BBEB-CDED2EF3F756}" destId="{8E147D31-6E1D-4DAD-BD9F-B30D59C01B16}" srcOrd="4" destOrd="0" parTransId="{60EB2665-ADE0-49A8-A4B4-97137989F7D4}" sibTransId="{299C5EFC-93EA-42E4-9CCC-EE5331D511F0}"/>
    <dgm:cxn modelId="{52063D78-EE68-49AE-A070-062564666973}" type="presOf" srcId="{87A38CD4-C37C-4F35-BBEB-CDED2EF3F756}" destId="{BCA2DC87-06D2-4152-9242-94275379D4A0}" srcOrd="0" destOrd="0" presId="urn:microsoft.com/office/officeart/2005/8/layout/arrow2"/>
    <dgm:cxn modelId="{AC688099-1952-48FA-89B1-8E6F6E08B9A8}" srcId="{87A38CD4-C37C-4F35-BBEB-CDED2EF3F756}" destId="{330F92C3-9505-46FC-8047-12022E9DFA28}" srcOrd="3" destOrd="0" parTransId="{42EF77F4-9590-4BCA-906D-D3D7FBA67E8F}" sibTransId="{E38818F7-60E8-4296-B12E-71A7B101CC68}"/>
    <dgm:cxn modelId="{41B0FD78-90FC-47CA-BE30-0C65E50AA032}" srcId="{87A38CD4-C37C-4F35-BBEB-CDED2EF3F756}" destId="{EBEF25FA-07D0-4779-9D47-D75ED34530E6}" srcOrd="2" destOrd="0" parTransId="{C1F09AEA-00BA-4F7E-8BDF-4F41645634D6}" sibTransId="{B579FCE9-4AF9-4CC0-BD00-819CBEB4243C}"/>
    <dgm:cxn modelId="{C3850616-628B-4A35-9C06-60B356DE6F42}" type="presOf" srcId="{F026CC05-CCF4-4BB9-9BB4-6155992AA243}" destId="{AAB4CFB3-B29A-426B-A46B-5935BDD16BAE}" srcOrd="0" destOrd="0" presId="urn:microsoft.com/office/officeart/2005/8/layout/arrow2"/>
    <dgm:cxn modelId="{2ADF3BB7-0570-4F6A-B3C7-9CEC1C003548}" type="presOf" srcId="{8E147D31-6E1D-4DAD-BD9F-B30D59C01B16}" destId="{96B51A0D-2A89-47A4-91A7-9E9350D09C44}" srcOrd="0" destOrd="0" presId="urn:microsoft.com/office/officeart/2005/8/layout/arrow2"/>
    <dgm:cxn modelId="{1B62AB69-D4A7-4AF1-968F-445F07FDA5E1}" type="presOf" srcId="{24D5A565-F80F-4046-83FF-B51F8E8A1F9E}" destId="{2FDD870C-AF65-4F57-A965-20A3FE954FEB}" srcOrd="0" destOrd="0" presId="urn:microsoft.com/office/officeart/2005/8/layout/arrow2"/>
    <dgm:cxn modelId="{07E22CD6-8BCE-497E-8B77-B98D6876C4ED}" srcId="{87A38CD4-C37C-4F35-BBEB-CDED2EF3F756}" destId="{F026CC05-CCF4-4BB9-9BB4-6155992AA243}" srcOrd="0" destOrd="0" parTransId="{CEBAB190-F83B-45C3-B9E8-190CC92ED228}" sibTransId="{66D8E165-1B14-4801-855E-2F323B8EFF1E}"/>
    <dgm:cxn modelId="{E1250894-5562-4078-ABF8-5571C595BAA5}" type="presParOf" srcId="{BCA2DC87-06D2-4152-9242-94275379D4A0}" destId="{A71A16D4-2C26-47FF-9536-FE63C94E0773}" srcOrd="0" destOrd="0" presId="urn:microsoft.com/office/officeart/2005/8/layout/arrow2"/>
    <dgm:cxn modelId="{26CABFF2-6E3C-4FF7-8EF7-7A029E312E12}" type="presParOf" srcId="{BCA2DC87-06D2-4152-9242-94275379D4A0}" destId="{FE3D60C1-5F47-447C-8854-883558B45BB1}" srcOrd="1" destOrd="0" presId="urn:microsoft.com/office/officeart/2005/8/layout/arrow2"/>
    <dgm:cxn modelId="{68D40B21-8143-4437-ABFB-1DAC97A9EBDE}" type="presParOf" srcId="{FE3D60C1-5F47-447C-8854-883558B45BB1}" destId="{9063345B-47D4-497B-B336-664385D9D39F}" srcOrd="0" destOrd="0" presId="urn:microsoft.com/office/officeart/2005/8/layout/arrow2"/>
    <dgm:cxn modelId="{E894C939-75E3-4C33-BC25-D7A1C832EA86}" type="presParOf" srcId="{FE3D60C1-5F47-447C-8854-883558B45BB1}" destId="{AAB4CFB3-B29A-426B-A46B-5935BDD16BAE}" srcOrd="1" destOrd="0" presId="urn:microsoft.com/office/officeart/2005/8/layout/arrow2"/>
    <dgm:cxn modelId="{6D887179-FA9B-4B2C-9761-9BC0B6E6316F}" type="presParOf" srcId="{FE3D60C1-5F47-447C-8854-883558B45BB1}" destId="{2579FBE2-6A0C-450A-9830-95712CDCE42F}" srcOrd="2" destOrd="0" presId="urn:microsoft.com/office/officeart/2005/8/layout/arrow2"/>
    <dgm:cxn modelId="{660398B1-6662-4C9A-9C2B-96DDA8435FCF}" type="presParOf" srcId="{FE3D60C1-5F47-447C-8854-883558B45BB1}" destId="{2FDD870C-AF65-4F57-A965-20A3FE954FEB}" srcOrd="3" destOrd="0" presId="urn:microsoft.com/office/officeart/2005/8/layout/arrow2"/>
    <dgm:cxn modelId="{1485DAD9-4964-438D-B095-0318C1E9D266}" type="presParOf" srcId="{FE3D60C1-5F47-447C-8854-883558B45BB1}" destId="{0806F0C8-17DD-4FAC-9E40-BC90D07206F6}" srcOrd="4" destOrd="0" presId="urn:microsoft.com/office/officeart/2005/8/layout/arrow2"/>
    <dgm:cxn modelId="{60E904D8-E10F-46DE-A5A8-F99F2CE12257}" type="presParOf" srcId="{FE3D60C1-5F47-447C-8854-883558B45BB1}" destId="{A285DDED-3FD6-43EC-A6CB-69F9A5EC8D93}" srcOrd="5" destOrd="0" presId="urn:microsoft.com/office/officeart/2005/8/layout/arrow2"/>
    <dgm:cxn modelId="{9F51B89F-32EC-4875-BDEC-D3438ECE7D25}" type="presParOf" srcId="{FE3D60C1-5F47-447C-8854-883558B45BB1}" destId="{763AC09F-9A34-407F-A6D7-0E3150E9DE01}" srcOrd="6" destOrd="0" presId="urn:microsoft.com/office/officeart/2005/8/layout/arrow2"/>
    <dgm:cxn modelId="{0F6A158C-29FA-4330-BF11-23F63D91D439}" type="presParOf" srcId="{FE3D60C1-5F47-447C-8854-883558B45BB1}" destId="{70EEDE5F-2B75-43C8-B427-F9A54B25BC40}" srcOrd="7" destOrd="0" presId="urn:microsoft.com/office/officeart/2005/8/layout/arrow2"/>
    <dgm:cxn modelId="{D748E65F-F1FC-445C-BC44-B8156A0A5F02}" type="presParOf" srcId="{FE3D60C1-5F47-447C-8854-883558B45BB1}" destId="{0202259B-DBC0-4521-B64E-855DB1D4047E}" srcOrd="8" destOrd="0" presId="urn:microsoft.com/office/officeart/2005/8/layout/arrow2"/>
    <dgm:cxn modelId="{C9E5D623-2AEA-480C-BC4C-9107EE051B93}" type="presParOf" srcId="{FE3D60C1-5F47-447C-8854-883558B45BB1}" destId="{96B51A0D-2A89-47A4-91A7-9E9350D09C4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8127E79-5F9C-4FDA-A872-197A1E046757}" type="datetimeFigureOut">
              <a:rPr lang="es-ES" smtClean="0"/>
              <a:t>14/03/2016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632EB990-6FAC-4F97-A46D-85C8B51385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797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pPr>
              <a:defRPr/>
            </a:pPr>
            <a:fld id="{4CEC4C69-7767-4AD0-8E66-57CE3E114C54}" type="datetimeFigureOut">
              <a:rPr lang="en-US"/>
              <a:pPr>
                <a:defRPr/>
              </a:pPr>
              <a:t>3/14/2016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n-US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pPr>
              <a:defRPr/>
            </a:pPr>
            <a:fld id="{435387C8-F8AE-468D-BFA5-C3B74E6B17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45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C1F77FCD-8DA6-4F20-B2D3-EFF4F42BCF40}" type="slidenum">
              <a:rPr lang="es-AR" smtClean="0"/>
              <a:pPr eaLnBrk="1" hangingPunct="1"/>
              <a:t>1</a:t>
            </a:fld>
            <a:endParaRPr lang="es-AR" smtClean="0"/>
          </a:p>
        </p:txBody>
      </p:sp>
    </p:spTree>
    <p:extLst>
      <p:ext uri="{BB962C8B-B14F-4D97-AF65-F5344CB8AC3E}">
        <p14:creationId xmlns:p14="http://schemas.microsoft.com/office/powerpoint/2010/main" val="1189204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0E3B31-A137-4CB0-ABAF-8C0856F3F307}" type="slidenum">
              <a:rPr lang="es-ES" smtClean="0"/>
              <a:pPr>
                <a:defRPr/>
              </a:pPr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5832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6F0C7A-519F-49C4-A04A-5BFA0C08F0B3}" type="slidenum">
              <a:rPr lang="es-ES" smtClean="0"/>
              <a:pPr>
                <a:defRPr/>
              </a:pPr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93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A803F5-4350-447E-898F-E7929DD447CC}" type="slidenum">
              <a:rPr lang="es-ES" smtClean="0"/>
              <a:pPr>
                <a:defRPr/>
              </a:pPr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285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99D22369-92ED-4252-A442-6CC04EB75A5D}" type="slidenum">
              <a:rPr lang="es-AR" smtClean="0"/>
              <a:pPr eaLnBrk="1" hangingPunct="1"/>
              <a:t>27</a:t>
            </a:fld>
            <a:endParaRPr lang="es-AR" smtClean="0"/>
          </a:p>
        </p:txBody>
      </p:sp>
    </p:spTree>
    <p:extLst>
      <p:ext uri="{BB962C8B-B14F-4D97-AF65-F5344CB8AC3E}">
        <p14:creationId xmlns:p14="http://schemas.microsoft.com/office/powerpoint/2010/main" val="2683221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99B17-2F86-4EF0-9979-7658069ABE1F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1A12E-1266-489F-BE88-4F516CB79E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441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69815-7A4C-4773-9EE1-E7311B244E47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65E55-3422-461E-9CFC-5D8AC8F207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757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883E0-7E95-4B93-861A-7D8394B3C2A5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D9578-ED4E-43C9-B462-A220AD2D81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9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75063-9BC8-4546-9D2D-A0F0DA03C89B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95270-6B7B-4C05-B36D-4984FCD83A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941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C2385-B9AB-40BF-94B3-89E4840AAE96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228D2-DB10-4E2F-9E94-629CE2DD27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54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AF4C2-E5EC-4DD2-BC8F-91A161EA21D5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8F819-FA82-4E51-BAF5-8A78B84816E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55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93C6-C8BC-4335-860E-FC94A3BE3DEB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2FAD8-E023-4861-8DE7-8551EAC3D60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252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D253F-D009-4437-A068-DC1FAA026143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17019-78DD-4CC0-96CA-36BAAC1858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293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C672-DB3A-4077-AB9D-59B0BA891DE5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ABC2D-4D38-4775-8B7A-25A370C196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48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46F25-119A-4461-947E-D8FBB5B2BA03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D7047-CDC1-4B2B-ACB6-05CF129E5C9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26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51E1B-AFD3-49DA-916B-90F55DDEDE71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06496-D536-435B-85AD-3ECEAA420E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74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945425-17B8-4E45-9B13-48D02BE895E1}" type="datetimeFigureOut">
              <a:rPr lang="es-ES"/>
              <a:pPr>
                <a:defRPr/>
              </a:pPr>
              <a:t>14/03/2016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BA0C05-BB9F-42D8-BD44-87E74659037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1.xlsx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1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closrios.cl/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redelosrios.cl/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2051" name="8 CuadroTexto"/>
          <p:cNvSpPr>
            <a:spLocks noGrp="1" noChangeArrowheads="1"/>
          </p:cNvSpPr>
          <p:nvPr>
            <p:ph type="ctrTitle"/>
          </p:nvPr>
        </p:nvSpPr>
        <p:spPr>
          <a:xfrm>
            <a:off x="215900" y="2551049"/>
            <a:ext cx="8712200" cy="800219"/>
          </a:xfrm>
        </p:spPr>
        <p:txBody>
          <a:bodyPr>
            <a:spAutoFit/>
          </a:bodyPr>
          <a:lstStyle/>
          <a:p>
            <a:pPr eaLnBrk="1" hangingPunct="1"/>
            <a:r>
              <a:rPr lang="es-AR" sz="40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</a:br>
            <a:endParaRPr lang="es-AR" sz="600" b="1" dirty="0" smtClean="0">
              <a:solidFill>
                <a:srgbClr val="0B0244"/>
              </a:solidFill>
              <a:latin typeface="Century Gothic" pitchFamily="34" charset="0"/>
              <a:cs typeface="Calibri" pitchFamily="34" charset="0"/>
            </a:endParaRPr>
          </a:p>
        </p:txBody>
      </p:sp>
      <p:pic>
        <p:nvPicPr>
          <p:cNvPr id="205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66"/>
          <a:stretch>
            <a:fillRect/>
          </a:stretch>
        </p:blipFill>
        <p:spPr bwMode="auto">
          <a:xfrm>
            <a:off x="3635896" y="404664"/>
            <a:ext cx="2114278" cy="163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8 Título"/>
          <p:cNvSpPr txBox="1">
            <a:spLocks/>
          </p:cNvSpPr>
          <p:nvPr/>
        </p:nvSpPr>
        <p:spPr bwMode="auto">
          <a:xfrm>
            <a:off x="685800" y="1901916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CONCURSO REGIONAL DE INNOVACIÓN REGIÓN DE LOS RÍOS 2015</a:t>
            </a:r>
            <a:br>
              <a:rPr lang="es-E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lang="es-E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/>
            </a:r>
            <a:br>
              <a:rPr lang="es-E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lang="es-E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FONDO NACIONAL DE DESARROLLO REGIONAL (FNDR) - PROVISIÓN FONDO INNOVACIÓN PARA LA COMPETITIVIDAD (FIC-R)</a:t>
            </a:r>
            <a:endParaRPr lang="es-ES" sz="16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583668" y="6065699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Junio de 2015</a:t>
            </a:r>
            <a:endParaRPr lang="es-E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008643"/>
              </p:ext>
            </p:extLst>
          </p:nvPr>
        </p:nvGraphicFramePr>
        <p:xfrm>
          <a:off x="1115616" y="1268760"/>
          <a:ext cx="7272808" cy="4392486"/>
        </p:xfrm>
        <a:graphic>
          <a:graphicData uri="http://schemas.openxmlformats.org/drawingml/2006/table">
            <a:tbl>
              <a:tblPr firstRow="1" firstCol="1" bandRow="1"/>
              <a:tblGrid>
                <a:gridCol w="3183641"/>
                <a:gridCol w="3183641"/>
                <a:gridCol w="905526"/>
              </a:tblGrid>
              <a:tr h="5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 1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Vinculación y cooperación entre las instituciones  generadoras de conocimiento y la MIPYME regional.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Código Postulación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5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 Fortalecimiento de la vinculación universidad-empresa para la gestión de la innovación regional.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8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 2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los procesos de transferencia en el medio regional.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5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 Promoción para la creación y fortalecimiento de los intermediarios tecnológicos empresariales.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 3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la innovación y el emprendimiento innovador desde el ámbito público.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541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 Plan regional de Innovación Pública para el mejoramiento continuo de la gestión de la innovación en el entorno regional.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 4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asociatividad y cultura Pro-Innovación en las MIPYMES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541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 Fomento y apoyo a la adopción de la innovación en los procesos empresariales de las MIPYMES.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 Fortalecimiento y promoción de asociaciones productivas locales.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 idx="4294967295"/>
          </p:nvPr>
        </p:nvSpPr>
        <p:spPr>
          <a:xfrm>
            <a:off x="683568" y="116632"/>
            <a:ext cx="8229600" cy="692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4000" b="1" dirty="0" smtClean="0">
                <a:latin typeface="Century Gothic" pitchFamily="34" charset="0"/>
              </a:rPr>
              <a:t>Líneas del Concurso Regional</a:t>
            </a:r>
            <a:endParaRPr lang="es-ES" sz="40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23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148306"/>
              </p:ext>
            </p:extLst>
          </p:nvPr>
        </p:nvGraphicFramePr>
        <p:xfrm>
          <a:off x="539552" y="1052736"/>
          <a:ext cx="8064896" cy="5328592"/>
        </p:xfrm>
        <a:graphic>
          <a:graphicData uri="http://schemas.openxmlformats.org/drawingml/2006/table">
            <a:tbl>
              <a:tblPr/>
              <a:tblGrid>
                <a:gridCol w="3530374"/>
                <a:gridCol w="3530374"/>
                <a:gridCol w="1004148"/>
              </a:tblGrid>
              <a:tr h="346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 5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para la cultura pro innovación en el ámbito educativo.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668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 Incentivo a la asociatividad Liceo técnico-empresa.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2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 Fomento a la conexión Centros Generadores de Conocimiento - Establecimientos Educacionales.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2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 Estímulo a la instalación de la innovación y emprendimiento en los procesos pedagógicos de los establecimientos educacionales.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8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 Plan de fomento al desarrollo de iniciativas de innovación social.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 6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Capital Humano 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668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 Generación de capacidades al interior de las empresas regionales.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65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 Generación de capacidades para la gestión pública de la innovación en el territorio.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65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 Generación de capacidades en las Instituciones generadoras de conocimiento.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8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 Generación de capacidades en los cuerpos docentes de la Región.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2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 Programa de Instalación de capacidades para líderes pertenecientes a los pueblos originarios.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 7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la Innovación Regional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66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 Posicionamiento de la temática de Innovación a nivel Territorial.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2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 Sistema de seguimiento y medición de impacto de los emprendimientos innovadores financiados en la Región.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</a:t>
                      </a:r>
                    </a:p>
                  </a:txBody>
                  <a:tcPr marL="8134" marR="8134" marT="81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 idx="4294967295"/>
          </p:nvPr>
        </p:nvSpPr>
        <p:spPr>
          <a:xfrm>
            <a:off x="683568" y="116632"/>
            <a:ext cx="8229600" cy="692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4000" b="1" dirty="0" smtClean="0">
                <a:latin typeface="Century Gothic" pitchFamily="34" charset="0"/>
              </a:rPr>
              <a:t>Líneas del Concurso Regional (2)</a:t>
            </a:r>
            <a:endParaRPr lang="es-ES" sz="40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296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468313" y="2708275"/>
            <a:ext cx="8229600" cy="865188"/>
          </a:xfrm>
          <a:prstGeom prst="rect">
            <a:avLst/>
          </a:prstGeom>
        </p:spPr>
        <p:txBody>
          <a:bodyPr anchor="b">
            <a:normAutofit/>
          </a:bodyPr>
          <a:lstStyle>
            <a:defPPr>
              <a:defRPr lang="es-CL"/>
            </a:defPPr>
            <a:lvl1pPr marL="0" algn="ctr" eaLnBrk="0" hangingPunct="0">
              <a:defRPr sz="4400" b="1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defRPr>
            </a:lvl1pPr>
            <a:lvl2pPr eaLnBrk="0" hangingPunct="0"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eaLnBrk="0" hangingPunct="0"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eaLnBrk="0" hangingPunct="0"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eaLnBrk="0" hangingPunct="0"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</a:lstStyle>
          <a:p>
            <a:pPr>
              <a:defRPr/>
            </a:pPr>
            <a:r>
              <a:rPr lang="es-CL" dirty="0" smtClean="0">
                <a:solidFill>
                  <a:srgbClr val="002060"/>
                </a:solidFill>
              </a:rPr>
              <a:t>III) </a:t>
            </a:r>
            <a:r>
              <a:rPr lang="es-CL" dirty="0">
                <a:solidFill>
                  <a:srgbClr val="002060"/>
                </a:solidFill>
              </a:rPr>
              <a:t>FIC, </a:t>
            </a:r>
            <a:r>
              <a:rPr lang="es-CL" dirty="0" smtClean="0">
                <a:solidFill>
                  <a:srgbClr val="002060"/>
                </a:solidFill>
              </a:rPr>
              <a:t>Distribución Anual</a:t>
            </a:r>
            <a:endParaRPr lang="es-CL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1987" name="1 Título"/>
          <p:cNvSpPr txBox="1">
            <a:spLocks/>
          </p:cNvSpPr>
          <p:nvPr/>
        </p:nvSpPr>
        <p:spPr bwMode="auto">
          <a:xfrm>
            <a:off x="0" y="187325"/>
            <a:ext cx="91440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s-ES_tradnl" sz="2800" b="1">
                <a:latin typeface="Century Gothic" pitchFamily="34" charset="0"/>
                <a:ea typeface="MS PGothic" pitchFamily="34" charset="-128"/>
              </a:rPr>
              <a:t>Modelo de Decisión de Distribución FIC – R</a:t>
            </a:r>
          </a:p>
          <a:p>
            <a:pPr algn="ctr" eaLnBrk="1" hangingPunct="1"/>
            <a:r>
              <a:rPr lang="es-ES_tradnl" sz="2800" b="1">
                <a:latin typeface="Century Gothic" pitchFamily="34" charset="0"/>
                <a:ea typeface="MS PGothic" pitchFamily="34" charset="-128"/>
              </a:rPr>
              <a:t>Pre-Política</a:t>
            </a:r>
            <a:endParaRPr lang="es-ES" sz="2800" b="1">
              <a:latin typeface="Century Gothic" pitchFamily="34" charset="0"/>
              <a:ea typeface="MS PGothic" pitchFamily="34" charset="-128"/>
            </a:endParaRPr>
          </a:p>
        </p:txBody>
      </p:sp>
      <p:sp>
        <p:nvSpPr>
          <p:cNvPr id="19482" name="AutoShape 26"/>
          <p:cNvSpPr>
            <a:spLocks noChangeArrowheads="1"/>
          </p:cNvSpPr>
          <p:nvPr/>
        </p:nvSpPr>
        <p:spPr bwMode="auto">
          <a:xfrm>
            <a:off x="6445250" y="2132856"/>
            <a:ext cx="1871663" cy="719138"/>
          </a:xfrm>
          <a:prstGeom prst="roundRect">
            <a:avLst>
              <a:gd name="adj" fmla="val 16667"/>
            </a:avLst>
          </a:prstGeom>
          <a:solidFill>
            <a:srgbClr val="33EA2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/>
              <a:t>CRDP</a:t>
            </a:r>
          </a:p>
        </p:txBody>
      </p:sp>
      <p:sp>
        <p:nvSpPr>
          <p:cNvPr id="19475" name="Oval 23"/>
          <p:cNvSpPr>
            <a:spLocks noChangeArrowheads="1"/>
          </p:cNvSpPr>
          <p:nvPr/>
        </p:nvSpPr>
        <p:spPr bwMode="auto">
          <a:xfrm>
            <a:off x="3614787" y="2060848"/>
            <a:ext cx="1965325" cy="881063"/>
          </a:xfrm>
          <a:prstGeom prst="ellipse">
            <a:avLst/>
          </a:prstGeom>
          <a:solidFill>
            <a:srgbClr val="FDB707"/>
          </a:solidFill>
          <a:ln w="38100" algn="ctr">
            <a:solidFill>
              <a:srgbClr val="24447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600" b="1">
                <a:solidFill>
                  <a:srgbClr val="1A3152"/>
                </a:solidFill>
              </a:rPr>
              <a:t>Distribución</a:t>
            </a:r>
          </a:p>
          <a:p>
            <a:pPr algn="ctr"/>
            <a:r>
              <a:rPr lang="es-ES_tradnl" sz="1600" b="1">
                <a:solidFill>
                  <a:srgbClr val="1A3152"/>
                </a:solidFill>
              </a:rPr>
              <a:t>Agencias</a:t>
            </a:r>
          </a:p>
        </p:txBody>
      </p:sp>
      <p:grpSp>
        <p:nvGrpSpPr>
          <p:cNvPr id="7" name="6 Grupo"/>
          <p:cNvGrpSpPr>
            <a:grpSpLocks/>
          </p:cNvGrpSpPr>
          <p:nvPr/>
        </p:nvGrpSpPr>
        <p:grpSpPr bwMode="auto">
          <a:xfrm>
            <a:off x="2771775" y="2941910"/>
            <a:ext cx="3600450" cy="2074588"/>
            <a:chOff x="2771775" y="2941312"/>
            <a:chExt cx="3600450" cy="2075188"/>
          </a:xfrm>
        </p:grpSpPr>
        <p:sp>
          <p:nvSpPr>
            <p:cNvPr id="9238" name="Oval 42"/>
            <p:cNvSpPr>
              <a:spLocks noChangeArrowheads="1"/>
            </p:cNvSpPr>
            <p:nvPr/>
          </p:nvSpPr>
          <p:spPr bwMode="auto">
            <a:xfrm>
              <a:off x="2771775" y="4365437"/>
              <a:ext cx="1587500" cy="570078"/>
            </a:xfrm>
            <a:prstGeom prst="ellipse">
              <a:avLst/>
            </a:prstGeom>
            <a:solidFill>
              <a:srgbClr val="FDB707"/>
            </a:solidFill>
            <a:ln w="38100" algn="ctr">
              <a:solidFill>
                <a:srgbClr val="24447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s-ES_tradnl" sz="1050" b="1" dirty="0">
                  <a:solidFill>
                    <a:srgbClr val="000066"/>
                  </a:solidFill>
                </a:rPr>
                <a:t>Análisis de Línea Base</a:t>
              </a:r>
            </a:p>
            <a:p>
              <a:pPr algn="ctr">
                <a:defRPr/>
              </a:pPr>
              <a:r>
                <a:rPr lang="es-ES_tradnl" sz="1050" b="1" dirty="0">
                  <a:solidFill>
                    <a:srgbClr val="000066"/>
                  </a:solidFill>
                </a:rPr>
                <a:t> de Innovación Regional</a:t>
              </a:r>
            </a:p>
          </p:txBody>
        </p:sp>
        <p:cxnSp>
          <p:nvCxnSpPr>
            <p:cNvPr id="42011" name="AutoShape 52"/>
            <p:cNvCxnSpPr>
              <a:cxnSpLocks noChangeShapeType="1"/>
              <a:stCxn id="19475" idx="4"/>
              <a:endCxn id="9238" idx="0"/>
            </p:cNvCxnSpPr>
            <p:nvPr/>
          </p:nvCxnSpPr>
          <p:spPr bwMode="auto">
            <a:xfrm rot="5400000">
              <a:off x="3369426" y="3137413"/>
              <a:ext cx="1424124" cy="1031925"/>
            </a:xfrm>
            <a:prstGeom prst="bentConnector3">
              <a:avLst>
                <a:gd name="adj1" fmla="val 50000"/>
              </a:avLst>
            </a:prstGeom>
            <a:noFill/>
            <a:ln w="57150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6" name="Oval 46"/>
            <p:cNvSpPr>
              <a:spLocks noChangeArrowheads="1"/>
            </p:cNvSpPr>
            <p:nvPr/>
          </p:nvSpPr>
          <p:spPr bwMode="auto">
            <a:xfrm>
              <a:off x="4608513" y="4367026"/>
              <a:ext cx="1763712" cy="649474"/>
            </a:xfrm>
            <a:prstGeom prst="ellipse">
              <a:avLst/>
            </a:prstGeom>
            <a:solidFill>
              <a:srgbClr val="FDB707"/>
            </a:solidFill>
            <a:ln w="38100" algn="ctr">
              <a:solidFill>
                <a:srgbClr val="24447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s-ES_tradnl" sz="1050" b="1" dirty="0">
                  <a:solidFill>
                    <a:srgbClr val="000066"/>
                  </a:solidFill>
                </a:rPr>
                <a:t>Análisis de Instrumentos</a:t>
              </a:r>
            </a:p>
            <a:p>
              <a:pPr algn="ctr">
                <a:defRPr/>
              </a:pPr>
              <a:r>
                <a:rPr lang="es-ES_tradnl" sz="1050" b="1" dirty="0">
                  <a:solidFill>
                    <a:srgbClr val="000066"/>
                  </a:solidFill>
                </a:rPr>
                <a:t> de Agencias</a:t>
              </a:r>
            </a:p>
          </p:txBody>
        </p:sp>
        <p:cxnSp>
          <p:nvCxnSpPr>
            <p:cNvPr id="42013" name="AutoShape 53"/>
            <p:cNvCxnSpPr>
              <a:cxnSpLocks noChangeShapeType="1"/>
              <a:stCxn id="19475" idx="4"/>
              <a:endCxn id="9236" idx="0"/>
            </p:cNvCxnSpPr>
            <p:nvPr/>
          </p:nvCxnSpPr>
          <p:spPr bwMode="auto">
            <a:xfrm rot="16200000" flipH="1">
              <a:off x="4331053" y="3207709"/>
              <a:ext cx="1425713" cy="892919"/>
            </a:xfrm>
            <a:prstGeom prst="bentConnector3">
              <a:avLst>
                <a:gd name="adj1" fmla="val 50000"/>
              </a:avLst>
            </a:prstGeom>
            <a:noFill/>
            <a:ln w="57150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9480" name="AutoShape 56"/>
          <p:cNvCxnSpPr>
            <a:cxnSpLocks noChangeShapeType="1"/>
            <a:stCxn id="9238" idx="4"/>
          </p:cNvCxnSpPr>
          <p:nvPr/>
        </p:nvCxnSpPr>
        <p:spPr bwMode="auto">
          <a:xfrm rot="16200000" flipH="1">
            <a:off x="3305175" y="5194300"/>
            <a:ext cx="1385888" cy="865188"/>
          </a:xfrm>
          <a:prstGeom prst="bentConnector3">
            <a:avLst>
              <a:gd name="adj1" fmla="val 52954"/>
            </a:avLst>
          </a:prstGeom>
          <a:noFill/>
          <a:ln w="3810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1" name="AutoShape 57"/>
          <p:cNvCxnSpPr>
            <a:cxnSpLocks noChangeShapeType="1"/>
            <a:stCxn id="9236" idx="4"/>
          </p:cNvCxnSpPr>
          <p:nvPr/>
        </p:nvCxnSpPr>
        <p:spPr bwMode="auto">
          <a:xfrm rot="5400000">
            <a:off x="4309269" y="5139531"/>
            <a:ext cx="1304925" cy="1058863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00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7" name="AutoShape 25"/>
          <p:cNvSpPr>
            <a:spLocks noChangeArrowheads="1"/>
          </p:cNvSpPr>
          <p:nvPr/>
        </p:nvSpPr>
        <p:spPr bwMode="auto">
          <a:xfrm>
            <a:off x="315913" y="2039938"/>
            <a:ext cx="2376487" cy="8286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b="1">
                <a:solidFill>
                  <a:srgbClr val="FF0000"/>
                </a:solidFill>
              </a:rPr>
              <a:t>Concurso</a:t>
            </a:r>
          </a:p>
          <a:p>
            <a:pPr algn="ctr"/>
            <a:r>
              <a:rPr lang="es-ES_tradnl" b="1">
                <a:solidFill>
                  <a:srgbClr val="FF0000"/>
                </a:solidFill>
              </a:rPr>
              <a:t>U&amp;C</a:t>
            </a:r>
          </a:p>
        </p:txBody>
      </p:sp>
      <p:grpSp>
        <p:nvGrpSpPr>
          <p:cNvPr id="6" name="5 Grupo"/>
          <p:cNvGrpSpPr>
            <a:grpSpLocks/>
          </p:cNvGrpSpPr>
          <p:nvPr/>
        </p:nvGrpSpPr>
        <p:grpSpPr bwMode="auto">
          <a:xfrm>
            <a:off x="34925" y="2868613"/>
            <a:ext cx="3024188" cy="1565275"/>
            <a:chOff x="34925" y="2868495"/>
            <a:chExt cx="3024188" cy="1565393"/>
          </a:xfrm>
        </p:grpSpPr>
        <p:sp>
          <p:nvSpPr>
            <p:cNvPr id="42006" name="AutoShape 28"/>
            <p:cNvSpPr>
              <a:spLocks noChangeArrowheads="1"/>
            </p:cNvSpPr>
            <p:nvPr/>
          </p:nvSpPr>
          <p:spPr bwMode="auto">
            <a:xfrm>
              <a:off x="34925" y="3510316"/>
              <a:ext cx="1273527" cy="92357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200" b="1">
                  <a:solidFill>
                    <a:srgbClr val="002060"/>
                  </a:solidFill>
                </a:rPr>
                <a:t>Énfasis en</a:t>
              </a:r>
            </a:p>
            <a:p>
              <a:pPr algn="ctr"/>
              <a:r>
                <a:rPr lang="es-ES_tradnl" sz="1200" b="1">
                  <a:solidFill>
                    <a:srgbClr val="002060"/>
                  </a:solidFill>
                </a:rPr>
                <a:t> transformar</a:t>
              </a:r>
            </a:p>
            <a:p>
              <a:pPr algn="ctr"/>
              <a:r>
                <a:rPr lang="es-ES_tradnl" sz="1200" b="1">
                  <a:solidFill>
                    <a:srgbClr val="002060"/>
                  </a:solidFill>
                </a:rPr>
                <a:t> conocimiento en </a:t>
              </a:r>
            </a:p>
            <a:p>
              <a:pPr algn="ctr"/>
              <a:r>
                <a:rPr lang="es-ES_tradnl" sz="1200" b="1">
                  <a:solidFill>
                    <a:srgbClr val="002060"/>
                  </a:solidFill>
                </a:rPr>
                <a:t>creación de valor</a:t>
              </a:r>
            </a:p>
          </p:txBody>
        </p:sp>
        <p:sp>
          <p:nvSpPr>
            <p:cNvPr id="42007" name="AutoShape 30"/>
            <p:cNvSpPr>
              <a:spLocks noChangeArrowheads="1"/>
            </p:cNvSpPr>
            <p:nvPr/>
          </p:nvSpPr>
          <p:spPr bwMode="auto">
            <a:xfrm>
              <a:off x="1785586" y="3510316"/>
              <a:ext cx="1273527" cy="92357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200" b="1">
                  <a:solidFill>
                    <a:srgbClr val="002060"/>
                  </a:solidFill>
                </a:rPr>
                <a:t>Incentivo en</a:t>
              </a:r>
            </a:p>
            <a:p>
              <a:pPr algn="ctr"/>
              <a:r>
                <a:rPr lang="es-ES_tradnl" sz="1200" b="1">
                  <a:solidFill>
                    <a:srgbClr val="002060"/>
                  </a:solidFill>
                </a:rPr>
                <a:t> Fomentar la</a:t>
              </a:r>
            </a:p>
            <a:p>
              <a:pPr algn="ctr"/>
              <a:r>
                <a:rPr lang="es-ES_tradnl" sz="1200" b="1">
                  <a:solidFill>
                    <a:srgbClr val="002060"/>
                  </a:solidFill>
                </a:rPr>
                <a:t> Transferencia</a:t>
              </a:r>
            </a:p>
            <a:p>
              <a:pPr algn="ctr"/>
              <a:r>
                <a:rPr lang="es-ES_tradnl" sz="1200" b="1">
                  <a:solidFill>
                    <a:srgbClr val="002060"/>
                  </a:solidFill>
                </a:rPr>
                <a:t> en U&amp;C.</a:t>
              </a:r>
            </a:p>
          </p:txBody>
        </p:sp>
        <p:cxnSp>
          <p:nvCxnSpPr>
            <p:cNvPr id="42008" name="AutoShape 38"/>
            <p:cNvCxnSpPr>
              <a:cxnSpLocks noChangeShapeType="1"/>
              <a:stCxn id="19467" idx="2"/>
              <a:endCxn id="42006" idx="0"/>
            </p:cNvCxnSpPr>
            <p:nvPr/>
          </p:nvCxnSpPr>
          <p:spPr bwMode="auto">
            <a:xfrm rot="5400000">
              <a:off x="766148" y="2773159"/>
              <a:ext cx="640804" cy="831476"/>
            </a:xfrm>
            <a:prstGeom prst="bentConnector3">
              <a:avLst>
                <a:gd name="adj1" fmla="val 5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9" name="AutoShape 39"/>
            <p:cNvCxnSpPr>
              <a:cxnSpLocks noChangeShapeType="1"/>
              <a:stCxn id="19467" idx="2"/>
              <a:endCxn id="42007" idx="0"/>
            </p:cNvCxnSpPr>
            <p:nvPr/>
          </p:nvCxnSpPr>
          <p:spPr bwMode="auto">
            <a:xfrm rot="16200000" flipH="1">
              <a:off x="1641478" y="2729305"/>
              <a:ext cx="640804" cy="919184"/>
            </a:xfrm>
            <a:prstGeom prst="bentConnector3">
              <a:avLst>
                <a:gd name="adj1" fmla="val 50000"/>
              </a:avLst>
            </a:prstGeom>
            <a:noFill/>
            <a:ln w="635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" name="8 Grupo"/>
          <p:cNvGrpSpPr>
            <a:grpSpLocks/>
          </p:cNvGrpSpPr>
          <p:nvPr/>
        </p:nvGrpSpPr>
        <p:grpSpPr bwMode="auto">
          <a:xfrm>
            <a:off x="466725" y="4433888"/>
            <a:ext cx="2074863" cy="1487487"/>
            <a:chOff x="466624" y="4433887"/>
            <a:chExt cx="2074370" cy="1487488"/>
          </a:xfrm>
        </p:grpSpPr>
        <p:sp>
          <p:nvSpPr>
            <p:cNvPr id="42003" name="Text Box 59"/>
            <p:cNvSpPr txBox="1">
              <a:spLocks noChangeArrowheads="1"/>
            </p:cNvSpPr>
            <p:nvPr/>
          </p:nvSpPr>
          <p:spPr bwMode="auto">
            <a:xfrm>
              <a:off x="466624" y="5459412"/>
              <a:ext cx="2074370" cy="461963"/>
            </a:xfrm>
            <a:prstGeom prst="rect">
              <a:avLst/>
            </a:prstGeom>
            <a:noFill/>
            <a:ln w="38100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s-ES_tradnl" sz="2400" b="1" dirty="0" smtClean="0">
                  <a:solidFill>
                    <a:srgbClr val="000066"/>
                  </a:solidFill>
                  <a:ea typeface="MS PGothic" pitchFamily="34" charset="-128"/>
                </a:rPr>
                <a:t>Proyectos</a:t>
              </a:r>
              <a:endParaRPr lang="es-ES_tradnl" sz="2400" b="1" dirty="0">
                <a:solidFill>
                  <a:srgbClr val="000066"/>
                </a:solidFill>
                <a:ea typeface="MS PGothic" pitchFamily="34" charset="-128"/>
              </a:endParaRPr>
            </a:p>
          </p:txBody>
        </p:sp>
        <p:cxnSp>
          <p:nvCxnSpPr>
            <p:cNvPr id="42004" name="AutoShape 60"/>
            <p:cNvCxnSpPr>
              <a:cxnSpLocks noChangeShapeType="1"/>
              <a:stCxn id="42006" idx="2"/>
              <a:endCxn id="42003" idx="0"/>
            </p:cNvCxnSpPr>
            <p:nvPr/>
          </p:nvCxnSpPr>
          <p:spPr bwMode="auto">
            <a:xfrm rot="16200000" flipH="1">
              <a:off x="574427" y="4530824"/>
              <a:ext cx="1025525" cy="83165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66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5" name="AutoShape 61"/>
            <p:cNvCxnSpPr>
              <a:cxnSpLocks noChangeShapeType="1"/>
              <a:stCxn id="42007" idx="2"/>
              <a:endCxn id="42003" idx="0"/>
            </p:cNvCxnSpPr>
            <p:nvPr/>
          </p:nvCxnSpPr>
          <p:spPr bwMode="auto">
            <a:xfrm rot="5400000">
              <a:off x="1450519" y="4487971"/>
              <a:ext cx="1025525" cy="91894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66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1839" name="31838 Grupo"/>
          <p:cNvGrpSpPr>
            <a:grpSpLocks/>
          </p:cNvGrpSpPr>
          <p:nvPr/>
        </p:nvGrpSpPr>
        <p:grpSpPr bwMode="auto">
          <a:xfrm>
            <a:off x="1503362" y="5921569"/>
            <a:ext cx="4681011" cy="796731"/>
            <a:chOff x="1503810" y="5920816"/>
            <a:chExt cx="4147813" cy="796827"/>
          </a:xfrm>
        </p:grpSpPr>
        <p:sp>
          <p:nvSpPr>
            <p:cNvPr id="42000" name="AutoShape 47"/>
            <p:cNvSpPr>
              <a:spLocks noChangeArrowheads="1"/>
            </p:cNvSpPr>
            <p:nvPr/>
          </p:nvSpPr>
          <p:spPr bwMode="auto">
            <a:xfrm>
              <a:off x="3212503" y="6308730"/>
              <a:ext cx="2439120" cy="408913"/>
            </a:xfrm>
            <a:prstGeom prst="flowChartAlternateProcess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/>
            <a:p>
              <a:r>
                <a:rPr lang="es-ES_tradnl" b="1">
                  <a:solidFill>
                    <a:srgbClr val="FF0000"/>
                  </a:solidFill>
                </a:rPr>
                <a:t>Propuesta Integrada</a:t>
              </a:r>
            </a:p>
          </p:txBody>
        </p:sp>
        <p:cxnSp>
          <p:nvCxnSpPr>
            <p:cNvPr id="42001" name="AutoShape 62"/>
            <p:cNvCxnSpPr>
              <a:cxnSpLocks noChangeShapeType="1"/>
              <a:stCxn id="42003" idx="2"/>
              <a:endCxn id="42000" idx="1"/>
            </p:cNvCxnSpPr>
            <p:nvPr/>
          </p:nvCxnSpPr>
          <p:spPr bwMode="auto">
            <a:xfrm rot="16200000" flipH="1">
              <a:off x="2061972" y="5362654"/>
              <a:ext cx="592369" cy="1708694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prstDash val="sysDot"/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2019" name="AutoShape 37"/>
          <p:cNvCxnSpPr>
            <a:cxnSpLocks noChangeShapeType="1"/>
            <a:stCxn id="42014" idx="2"/>
            <a:endCxn id="42000" idx="3"/>
          </p:cNvCxnSpPr>
          <p:nvPr/>
        </p:nvCxnSpPr>
        <p:spPr bwMode="auto">
          <a:xfrm rot="5400000">
            <a:off x="5204178" y="5129919"/>
            <a:ext cx="2364145" cy="403753"/>
          </a:xfrm>
          <a:prstGeom prst="bentConnector2">
            <a:avLst/>
          </a:prstGeom>
          <a:noFill/>
          <a:ln w="38100">
            <a:solidFill>
              <a:srgbClr val="24447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8" name="7 Grupo"/>
          <p:cNvGrpSpPr>
            <a:grpSpLocks/>
          </p:cNvGrpSpPr>
          <p:nvPr/>
        </p:nvGrpSpPr>
        <p:grpSpPr bwMode="auto">
          <a:xfrm>
            <a:off x="6011863" y="2851993"/>
            <a:ext cx="2736850" cy="1297730"/>
            <a:chOff x="6011863" y="2851041"/>
            <a:chExt cx="2736850" cy="1298684"/>
          </a:xfrm>
        </p:grpSpPr>
        <p:sp>
          <p:nvSpPr>
            <p:cNvPr id="42014" name="AutoShape 35"/>
            <p:cNvSpPr>
              <a:spLocks noChangeArrowheads="1"/>
            </p:cNvSpPr>
            <p:nvPr/>
          </p:nvSpPr>
          <p:spPr bwMode="auto">
            <a:xfrm>
              <a:off x="6011863" y="3429000"/>
              <a:ext cx="1152525" cy="720725"/>
            </a:xfrm>
            <a:prstGeom prst="roundRect">
              <a:avLst>
                <a:gd name="adj" fmla="val 16667"/>
              </a:avLst>
            </a:prstGeom>
            <a:solidFill>
              <a:srgbClr val="BCB5E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000" b="1"/>
                <a:t>Instalación de </a:t>
              </a:r>
            </a:p>
            <a:p>
              <a:pPr algn="ctr"/>
              <a:r>
                <a:rPr lang="es-ES_tradnl" sz="1000" b="1"/>
                <a:t>Proyectos </a:t>
              </a:r>
            </a:p>
            <a:p>
              <a:pPr algn="ctr"/>
              <a:r>
                <a:rPr lang="es-ES_tradnl" sz="1000" b="1"/>
                <a:t>Estratégicos</a:t>
              </a:r>
            </a:p>
          </p:txBody>
        </p:sp>
        <p:sp>
          <p:nvSpPr>
            <p:cNvPr id="42015" name="AutoShape 36"/>
            <p:cNvSpPr>
              <a:spLocks noChangeArrowheads="1"/>
            </p:cNvSpPr>
            <p:nvPr/>
          </p:nvSpPr>
          <p:spPr bwMode="auto">
            <a:xfrm>
              <a:off x="7596188" y="3429000"/>
              <a:ext cx="1152525" cy="720725"/>
            </a:xfrm>
            <a:prstGeom prst="roundRect">
              <a:avLst>
                <a:gd name="adj" fmla="val 16667"/>
              </a:avLst>
            </a:prstGeom>
            <a:solidFill>
              <a:srgbClr val="BCB5E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000" b="1" dirty="0"/>
                <a:t>Programas de </a:t>
              </a:r>
            </a:p>
            <a:p>
              <a:pPr algn="ctr"/>
              <a:r>
                <a:rPr lang="es-ES_tradnl" sz="1000" b="1" dirty="0"/>
                <a:t>Articulación </a:t>
              </a:r>
            </a:p>
            <a:p>
              <a:pPr algn="ctr"/>
              <a:r>
                <a:rPr lang="es-ES_tradnl" sz="1000" b="1" dirty="0"/>
                <a:t>Regional de</a:t>
              </a:r>
            </a:p>
            <a:p>
              <a:pPr algn="ctr"/>
              <a:r>
                <a:rPr lang="es-ES_tradnl" sz="1000" b="1" dirty="0"/>
                <a:t> la Innovación </a:t>
              </a:r>
            </a:p>
          </p:txBody>
        </p:sp>
        <p:cxnSp>
          <p:nvCxnSpPr>
            <p:cNvPr id="42016" name="AutoShape 40"/>
            <p:cNvCxnSpPr>
              <a:cxnSpLocks noChangeShapeType="1"/>
              <a:stCxn id="19482" idx="2"/>
              <a:endCxn id="42015" idx="0"/>
            </p:cNvCxnSpPr>
            <p:nvPr/>
          </p:nvCxnSpPr>
          <p:spPr bwMode="auto">
            <a:xfrm rot="16200000" flipH="1">
              <a:off x="7487788" y="2744335"/>
              <a:ext cx="577958" cy="79136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7" name="AutoShape 41"/>
            <p:cNvCxnSpPr>
              <a:cxnSpLocks noChangeShapeType="1"/>
              <a:stCxn id="19482" idx="2"/>
              <a:endCxn id="42014" idx="0"/>
            </p:cNvCxnSpPr>
            <p:nvPr/>
          </p:nvCxnSpPr>
          <p:spPr bwMode="auto">
            <a:xfrm rot="5400000">
              <a:off x="6695626" y="2743542"/>
              <a:ext cx="577958" cy="79295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" name="AutoShape 37"/>
          <p:cNvCxnSpPr>
            <a:cxnSpLocks noChangeShapeType="1"/>
            <a:stCxn id="42015" idx="2"/>
          </p:cNvCxnSpPr>
          <p:nvPr/>
        </p:nvCxnSpPr>
        <p:spPr bwMode="auto">
          <a:xfrm rot="5400000">
            <a:off x="6837364" y="3900488"/>
            <a:ext cx="1085850" cy="1584325"/>
          </a:xfrm>
          <a:prstGeom prst="bentConnector2">
            <a:avLst/>
          </a:prstGeom>
          <a:noFill/>
          <a:ln w="38100">
            <a:solidFill>
              <a:srgbClr val="244472"/>
            </a:solidFill>
            <a:miter lim="800000"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" name="20 Grupo"/>
          <p:cNvGrpSpPr/>
          <p:nvPr/>
        </p:nvGrpSpPr>
        <p:grpSpPr>
          <a:xfrm>
            <a:off x="179513" y="998026"/>
            <a:ext cx="8569202" cy="1185929"/>
            <a:chOff x="179513" y="998026"/>
            <a:chExt cx="8569202" cy="1185929"/>
          </a:xfrm>
        </p:grpSpPr>
        <p:sp>
          <p:nvSpPr>
            <p:cNvPr id="42018" name="AutoShape 32"/>
            <p:cNvSpPr>
              <a:spLocks noChangeArrowheads="1"/>
            </p:cNvSpPr>
            <p:nvPr/>
          </p:nvSpPr>
          <p:spPr bwMode="auto">
            <a:xfrm>
              <a:off x="6588224" y="998026"/>
              <a:ext cx="1843050" cy="738299"/>
            </a:xfrm>
            <a:prstGeom prst="roundRect">
              <a:avLst>
                <a:gd name="adj" fmla="val 16667"/>
              </a:avLst>
            </a:prstGeom>
            <a:solidFill>
              <a:srgbClr val="D8160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1400" b="1" dirty="0">
                  <a:solidFill>
                    <a:schemeClr val="bg1"/>
                  </a:solidFill>
                </a:rPr>
                <a:t>Política Regional </a:t>
              </a:r>
            </a:p>
            <a:p>
              <a:pPr algn="ctr"/>
              <a:r>
                <a:rPr lang="es-ES_tradnl" sz="1400" b="1" dirty="0">
                  <a:solidFill>
                    <a:schemeClr val="bg1"/>
                  </a:solidFill>
                </a:rPr>
                <a:t>de Innovación</a:t>
              </a:r>
            </a:p>
          </p:txBody>
        </p:sp>
        <p:sp>
          <p:nvSpPr>
            <p:cNvPr id="16" name="15 Cerrar llave"/>
            <p:cNvSpPr/>
            <p:nvPr/>
          </p:nvSpPr>
          <p:spPr>
            <a:xfrm rot="16200000">
              <a:off x="4258545" y="-2306215"/>
              <a:ext cx="411138" cy="8569202"/>
            </a:xfrm>
            <a:prstGeom prst="rightBrace">
              <a:avLst>
                <a:gd name="adj1" fmla="val 8333"/>
                <a:gd name="adj2" fmla="val 85738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1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2" grpId="0" animBg="1"/>
      <p:bldP spid="19475" grpId="0" animBg="1"/>
      <p:bldP spid="1946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Título"/>
          <p:cNvSpPr>
            <a:spLocks noGrp="1"/>
          </p:cNvSpPr>
          <p:nvPr>
            <p:ph type="title"/>
          </p:nvPr>
        </p:nvSpPr>
        <p:spPr>
          <a:xfrm>
            <a:off x="107950" y="0"/>
            <a:ext cx="8928100" cy="549275"/>
          </a:xfrm>
        </p:spPr>
        <p:txBody>
          <a:bodyPr/>
          <a:lstStyle/>
          <a:p>
            <a:r>
              <a:rPr lang="es-ES_tradnl" sz="2800" b="1" dirty="0" smtClean="0">
                <a:solidFill>
                  <a:srgbClr val="C00000"/>
                </a:solidFill>
              </a:rPr>
              <a:t>Detalle Distribución de Recursos FIC 2015</a:t>
            </a:r>
            <a:endParaRPr lang="es-ES" sz="28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034740"/>
              </p:ext>
            </p:extLst>
          </p:nvPr>
        </p:nvGraphicFramePr>
        <p:xfrm>
          <a:off x="683568" y="692696"/>
          <a:ext cx="4743450" cy="598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Hoja de cálculo" r:id="rId4" imgW="4743534" imgH="5981580" progId="Excel.Sheet.12">
                  <p:embed/>
                </p:oleObj>
              </mc:Choice>
              <mc:Fallback>
                <p:oleObj name="Hoja de cálculo" r:id="rId4" imgW="4743534" imgH="59815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3568" y="692696"/>
                        <a:ext cx="4743450" cy="598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156176" y="1628800"/>
            <a:ext cx="2592288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Teniendo proyectos en Turismo, ERNC, Logística, Gestión de la Innovación, Ganadería Ovina y Bovina, Agrícola y Valor nutricional de Alimentos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6156176" y="4221088"/>
            <a:ext cx="2592288" cy="230832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Con proyectos prospectados en Tecnologías, capital humano y </a:t>
            </a:r>
            <a:r>
              <a:rPr lang="es-ES" dirty="0" err="1" smtClean="0"/>
              <a:t>asociatividad</a:t>
            </a:r>
            <a:r>
              <a:rPr lang="es-ES" dirty="0" smtClean="0"/>
              <a:t> en riego, cambio climático, captación de aguas lluvias y recursos pesqueros.</a:t>
            </a:r>
            <a:endParaRPr lang="es-E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Título"/>
          <p:cNvSpPr>
            <a:spLocks noGrp="1"/>
          </p:cNvSpPr>
          <p:nvPr>
            <p:ph type="title"/>
          </p:nvPr>
        </p:nvSpPr>
        <p:spPr>
          <a:xfrm>
            <a:off x="107950" y="0"/>
            <a:ext cx="8928100" cy="549275"/>
          </a:xfrm>
        </p:spPr>
        <p:txBody>
          <a:bodyPr/>
          <a:lstStyle/>
          <a:p>
            <a:r>
              <a:rPr lang="es-ES_tradnl" sz="2800" b="1" dirty="0" smtClean="0">
                <a:solidFill>
                  <a:srgbClr val="242254"/>
                </a:solidFill>
              </a:rPr>
              <a:t>Proyectos del Concurso 2015:</a:t>
            </a:r>
            <a:endParaRPr lang="es-ES" sz="2800" b="1" dirty="0" smtClean="0">
              <a:solidFill>
                <a:srgbClr val="C00000"/>
              </a:solidFill>
            </a:endParaRPr>
          </a:p>
        </p:txBody>
      </p:sp>
      <p:pic>
        <p:nvPicPr>
          <p:cNvPr id="1026" name="Picture 2" descr="http://1.bp.blogspot.com/-suKiyXUvLUo/UI_zlB8YHDI/AAAAAAAABN4/mhaa83o-Oeg/s1600/interrog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56792"/>
            <a:ext cx="2667000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4790728" y="2996139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Algunos consejos:</a:t>
            </a:r>
          </a:p>
          <a:p>
            <a:endParaRPr lang="es-ES" dirty="0"/>
          </a:p>
          <a:p>
            <a:r>
              <a:rPr lang="es-ES" dirty="0" smtClean="0"/>
              <a:t>1ero: Leer las bases…</a:t>
            </a:r>
            <a:endParaRPr lang="es-E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CuadroTexto"/>
          <p:cNvSpPr txBox="1">
            <a:spLocks noChangeArrowheads="1"/>
          </p:cNvSpPr>
          <p:nvPr/>
        </p:nvSpPr>
        <p:spPr bwMode="auto">
          <a:xfrm>
            <a:off x="1116013" y="24923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9155" name="1 Título"/>
          <p:cNvSpPr txBox="1">
            <a:spLocks/>
          </p:cNvSpPr>
          <p:nvPr/>
        </p:nvSpPr>
        <p:spPr bwMode="auto">
          <a:xfrm>
            <a:off x="50800" y="0"/>
            <a:ext cx="4737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s-CL" b="1">
                <a:solidFill>
                  <a:srgbClr val="0B0244"/>
                </a:solidFill>
              </a:rPr>
              <a:t>Aspectos Técnicos</a:t>
            </a:r>
          </a:p>
        </p:txBody>
      </p:sp>
      <p:sp>
        <p:nvSpPr>
          <p:cNvPr id="49156" name="1 Título"/>
          <p:cNvSpPr txBox="1">
            <a:spLocks/>
          </p:cNvSpPr>
          <p:nvPr/>
        </p:nvSpPr>
        <p:spPr bwMode="auto">
          <a:xfrm>
            <a:off x="50800" y="908050"/>
            <a:ext cx="912971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s-CL" sz="3200" b="1">
                <a:solidFill>
                  <a:srgbClr val="C00000"/>
                </a:solidFill>
              </a:rPr>
              <a:t>i.- Desarrollo de lo Convenido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539750" y="2997200"/>
            <a:ext cx="1735138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dirty="0">
                <a:solidFill>
                  <a:srgbClr val="0B0244"/>
                </a:solidFill>
              </a:rPr>
              <a:t>Concepción y </a:t>
            </a:r>
            <a:r>
              <a:rPr lang="es-ES_tradnl" b="1" dirty="0">
                <a:solidFill>
                  <a:srgbClr val="FF0000"/>
                </a:solidFill>
              </a:rPr>
              <a:t>Ajustes</a:t>
            </a:r>
            <a:r>
              <a:rPr lang="es-ES_tradnl" dirty="0">
                <a:solidFill>
                  <a:srgbClr val="0B0244"/>
                </a:solidFill>
              </a:rPr>
              <a:t> de Inicio del Proyecto</a:t>
            </a:r>
            <a:endParaRPr lang="en-US" dirty="0">
              <a:solidFill>
                <a:srgbClr val="0B0244"/>
              </a:solidFill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2520950" y="3316288"/>
            <a:ext cx="1008063" cy="5048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Rectángulo redondeado"/>
          <p:cNvSpPr/>
          <p:nvPr/>
        </p:nvSpPr>
        <p:spPr>
          <a:xfrm>
            <a:off x="3700463" y="2997200"/>
            <a:ext cx="1735137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dirty="0">
                <a:solidFill>
                  <a:srgbClr val="0B0244"/>
                </a:solidFill>
              </a:rPr>
              <a:t>Desarrollo / Ejecución  del Proyecto</a:t>
            </a:r>
            <a:endParaRPr lang="en-US" dirty="0">
              <a:solidFill>
                <a:srgbClr val="0B0244"/>
              </a:solidFill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5689600" y="3316288"/>
            <a:ext cx="1008063" cy="5048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6869113" y="2997200"/>
            <a:ext cx="1735137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dirty="0">
                <a:solidFill>
                  <a:srgbClr val="0B0244"/>
                </a:solidFill>
              </a:rPr>
              <a:t>Seguimiento post Proyecto</a:t>
            </a:r>
            <a:endParaRPr lang="en-US" dirty="0">
              <a:solidFill>
                <a:srgbClr val="0B0244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692275" y="4292600"/>
            <a:ext cx="7343775" cy="360363"/>
          </a:xfrm>
          <a:prstGeom prst="roundRect">
            <a:avLst/>
          </a:prstGeom>
          <a:solidFill>
            <a:srgbClr val="400C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dirty="0"/>
              <a:t>Seguimiento y Monitoreo Permanente</a:t>
            </a:r>
            <a:endParaRPr lang="en-US" dirty="0"/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470922" y="1741487"/>
            <a:ext cx="831850" cy="1255713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983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CuadroTexto"/>
          <p:cNvSpPr txBox="1">
            <a:spLocks noChangeArrowheads="1"/>
          </p:cNvSpPr>
          <p:nvPr/>
        </p:nvSpPr>
        <p:spPr bwMode="auto">
          <a:xfrm>
            <a:off x="1258888" y="2205038"/>
            <a:ext cx="185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50179" name="Picture 2" descr="http://www.enlazamundos.org/enlazamundos/images/stories/istock_000005682045x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4027488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1 Título"/>
          <p:cNvSpPr txBox="1">
            <a:spLocks/>
          </p:cNvSpPr>
          <p:nvPr/>
        </p:nvSpPr>
        <p:spPr bwMode="auto">
          <a:xfrm>
            <a:off x="50800" y="0"/>
            <a:ext cx="4737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s-CL" b="1">
                <a:solidFill>
                  <a:srgbClr val="0B0244"/>
                </a:solidFill>
              </a:rPr>
              <a:t>Aspectos Técnicos</a:t>
            </a:r>
          </a:p>
        </p:txBody>
      </p:sp>
      <p:sp>
        <p:nvSpPr>
          <p:cNvPr id="50181" name="1 Título"/>
          <p:cNvSpPr txBox="1">
            <a:spLocks/>
          </p:cNvSpPr>
          <p:nvPr/>
        </p:nvSpPr>
        <p:spPr bwMode="auto">
          <a:xfrm>
            <a:off x="50800" y="908050"/>
            <a:ext cx="912971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s-CL" sz="3200" b="1">
                <a:solidFill>
                  <a:srgbClr val="C00000"/>
                </a:solidFill>
              </a:rPr>
              <a:t>ii.- Beneficiarios</a:t>
            </a:r>
          </a:p>
        </p:txBody>
      </p:sp>
      <p:sp>
        <p:nvSpPr>
          <p:cNvPr id="3" name="2 CuadroTexto"/>
          <p:cNvSpPr txBox="1">
            <a:spLocks noChangeArrowheads="1"/>
          </p:cNvSpPr>
          <p:nvPr/>
        </p:nvSpPr>
        <p:spPr bwMode="auto">
          <a:xfrm>
            <a:off x="468313" y="1989138"/>
            <a:ext cx="6505575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s-ES_tradnl">
                <a:solidFill>
                  <a:srgbClr val="242254"/>
                </a:solidFill>
              </a:rPr>
              <a:t>a.- Instalación de los beneficios básicos del proyecto.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b.- Instalación de capacidades básicas y específicas.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c.- Generación de procesos asociativos.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d.- Adopción de las innovaciones procesadas en el proyecto.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e.- Generación e integración de procesos de sostenibilidad.</a:t>
            </a:r>
            <a:endParaRPr lang="en-US">
              <a:solidFill>
                <a:srgbClr val="2422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0404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CuadroTexto"/>
          <p:cNvSpPr txBox="1">
            <a:spLocks noChangeArrowheads="1"/>
          </p:cNvSpPr>
          <p:nvPr/>
        </p:nvSpPr>
        <p:spPr bwMode="auto">
          <a:xfrm>
            <a:off x="1258888" y="2205038"/>
            <a:ext cx="185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03" name="1 Título"/>
          <p:cNvSpPr txBox="1">
            <a:spLocks/>
          </p:cNvSpPr>
          <p:nvPr/>
        </p:nvSpPr>
        <p:spPr bwMode="auto">
          <a:xfrm>
            <a:off x="50800" y="0"/>
            <a:ext cx="4737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s-CL" b="1">
                <a:solidFill>
                  <a:srgbClr val="0B0244"/>
                </a:solidFill>
              </a:rPr>
              <a:t>Aspectos Técnicos</a:t>
            </a:r>
          </a:p>
        </p:txBody>
      </p:sp>
      <p:sp>
        <p:nvSpPr>
          <p:cNvPr id="51204" name="1 Título"/>
          <p:cNvSpPr txBox="1">
            <a:spLocks/>
          </p:cNvSpPr>
          <p:nvPr/>
        </p:nvSpPr>
        <p:spPr bwMode="auto">
          <a:xfrm>
            <a:off x="50800" y="404813"/>
            <a:ext cx="91297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s-CL" sz="3200" b="1">
                <a:solidFill>
                  <a:srgbClr val="C00000"/>
                </a:solidFill>
              </a:rPr>
              <a:t>iii.- Equipo Gestor</a:t>
            </a:r>
          </a:p>
        </p:txBody>
      </p:sp>
      <p:sp>
        <p:nvSpPr>
          <p:cNvPr id="51205" name="AutoShape 2" descr="data:image/jpeg;base64,/9j/4AAQSkZJRgABAQAAAQABAAD/2wCEAAkGBxQQEhQUEhQWFhQXGRcWGBYVFhUVFxcWFhYXFhgXFRYYHyggGBolHBcWITMhJSktLjAuGB8zODMsOigtLisBCgoKDg0OGxAQGywkICQsLC8sLCwsLCwvNCwsLCwsLC80LCwsLCwsLCwsLCwsLCwsLCwsLCwsLCwsLCwsLCwsLP/AABEIAOEA4QMBEQACEQEDEQH/xAAbAAEAAgMBAQAAAAAAAAAAAAAABQYBBAcDAv/EAEIQAAIBAgMGBAMGAwYEBwAAAAECAAMRBBIhBQYxQVFhEyJxgTKRoQdCUmJysRQj0TOCksHh8ENTY7IWc4Oio9Lx/8QAGgEBAAIDAQAAAAAAAAAAAAAAAAQFAQMGAv/EADQRAAICAgEDAwIFAwQBBQAAAAABAgMEESEFEjETIkFRYRQycYGRI6GxQlLB8AYVJDPR4f/aAAwDAQACEQMRAD8A7jAEAQBAEAQBAEAQBAEAQBAEAQBAEAQBAEAQBAEAQBAEAQBAEAQBAEAQBAEAQBAEAQBAEAQBAEAQAYB4VsSifG6r+pgOHrMxhKXhbPEpxj5eikbf35IOWh5V4CoRdm/Qp5evylvj9N2u6z+Ckyeqyk3GhfuWfdqvWqUQ1cFWJJAa2bLpbOBaxOpt0IldkKCsah4LTDdrrTt8kuJoJQgCAIAgCAIAgCAIAgCAIAgCAIAgCAIAgCAIAgCAIAMA43vRtE1qj1c9j4ppqDqMi6C3uL+86jDp9OCjryts5HLudt8t+EWLcTwK1erUZafiLlFMEjQWOYoh4cte8gdS74RUU3r5J/SIQ5ctbOggSmL8zAEAQBAEAQBAEAQBAEAQBAEAQBAEAQBAEAQDEAXmDAmTJmARm3NtU8ImZ9WPwoOLHt0HebqKJ3S7YkbJyoUR7pfwcg2RsWtj3NJAAASWc6qmt9e/adNdkwxoLfk56jHlfZuJet2txWwtUVHr5rEHKi5QSL2zEkkgX4Sny+petHtUdFtR05Qmpt+C8CVZaCAIAgCAIAgCAIAgCAIAgCAIAgCAIAgCAIAgEdtza9PCU89T0VRxZugm6iid0+2JoyMiFEO6RUU3sxdU3pU6Sr0Idz/iDD9pZ/8Ap1MF7pPZQT63Z3e2K0Te7284rv4VVPDq62F7q9uOW/A9pDycJ1Lui9os8LqUMj2vhmxvFvEmFXKLNVI8qX4fmc8h+88Y2JK9/Y25udHHj9X8Io2AwVbadZjmOW9qla2gH/LpDhf9uJ729ttWJDtiufp/yylox7c2zvn4/wC+DpWzNm08NTFOkoVR04k8yTzPeUNlkrJd0nydJXXGuPbFG1aeDYZgCAIAgCAIAgCAIAgCAIAgCAIAgCAIAgCAIBgwDl32k44/xQTklNbDuxYk/RR7ToOk1r0nL7nO9WcpWqO/CPPYO2VRPNN+RQ5vgotOMiO2ntT+atWmbFSGU9COE2woTr7JfJtx++E+5eTd3b2HX2k5q1WK0WN2qH4qnUJ25X4dJFycqvGj6da5LijCnkT77PB1LA4NKKLTpqFRdAB/vU95z85ym+6T5L+EIwXbFcGxPJ7EAQBAEAQBAEAQBAEAQBAEAQBAEAQBAEAQBAEATAKD9pe771cuIpKWZFyuo1OQEkMBzsSb+vaW/TMuNbdc/DKrqOM5rviczeuSth7zokl5KTsSe2SezNnCoyM+tFHXxQOOS4v7WveR8ixxg1Hy1wYrtjG1KXg7lh1VVUIAFAFgOAHK1uU49t72/J18daWvB63g9CAIAgCAIAgCAIAgCAIAgCAIAgCAIAgCAIAgCAIAgGCIBVt98DQTC1qpo0vEtYOUXNmYhb3tx1+km4M7HbGG3og5sIRqlLS2ULdXFqlQhjowsQeBnQZUHKO15OSt87Zdtn7TODZUqHNh20V+JpdAeqft6cKS6j1U5Q/MvKLjA6g4NQs5T8Mt6m8rTokfUGRAEAQBAEAQBAEAQBAEAQBAEAQBAEAQBAEAQBAEAwZgFF+0uuzhKCkAWNV79F0W/b4j7CW/SoJSdj/RFJ1fI7e2v6nPqWzMTk8TwKpTiHWm1iOvpLt5NO+3uW/1K94tko93a+TewW2HI8N2JXhY8j3mJVQb7olfbV2+C8blbdsRh6h/8pj/ANhP7fKUnUMTX9SP7l90rO7v6U3+hdpVF6IAgCAIAgCAIAgCAIAgCAIAgCAIAgCAIAgCAIAgGDAKHvzRviD+fDOB3KNmP/dLXBn/AE39n/k5/q61bCTLthGBRCOBUEelpVyXuZe18wRWd992BiUNWkLV1HL/AIij7p79D7SfgZjpl2y/K/7EHOw1bHuivd/k57hKpYW4Mut72IK66dCOPtOgmk19mcrKLrnvwdA2TvtRNJfHJWpazWRiCRpmFhz4yhu6bapvs5XwdLj9Uq7F6j0yTpb24Rv+MB+oMo+ZFpHlhXr/AEkmOfjv/USGG2pRq/2dWm36XU/5zRKqcfKJEbq5eJI2gZrNm/ofUyZEAQBAEAQBAEAQBAEAQBAEAQBAEAQDBMwCA23vXRwzFPNUqDiqcv1E6D0kzHwrLltcL6sgZPUKqOJcv7Gjgd+qLvkqo9K/Bm1X5ibbem2wj3JpmqnqlVj0+Dc3q2W+IWlUoZTVpEsoY2V1YWZb97D5TVi3qqTUvDNmdi/iK12+V4K1g95qmEIp1FalbQUq4OX/ANOqOXzEmzxK7vdB7/79CsjlZOM+2a2ix/8Ai2n4bOUe4BIAswY8gGXQeptIn4Gzu7Saur0uO3w/ocq2wavivUcANUJeyg2GY+ntOkx1GMFBfBSTtjc3P6m7u7u7VxjMvirTIGYXVmzC9jaxHDT5zTl5aoSfbv8AckYmPC9uKetEzW+z/GJ8FWk/qXQ/UESJHq1T8xaJUukS+GmRmL3ax1P48PnA5oUqfQa/SSIZ+NPjev1I8+mWw5S/g+Nn7crYd7K9Smw403zW96bf0nqeNRcuEv1RojdkY73t/ozoGwN8KdeyVbU6h0Fz5G/SeR7H6ykycCdXK5Rd4nUoXcS4ZaAZALMzAEAwWmNg0cXtSnTFyf6fPn7XkW3Lrr+7NkKpS8GpsnboxFVkVdAubNfuBa3v9J5xst3Sa1o9W0+mkyYk3Zp0fUAQBAEAQBAEAQBAEA0ts4o0aFWoOKIzD1AJH1mymHfYo/Vmq6fZBy+iOQ7MxAapd9STck8yTqT3nU2LshqJxdkJTl3Mm94VpeDcWzcpExozc+TCs9yUSd+zbEmthitTU02yg6/CQCB7a/SVvUqlC7j5Op6ba51c/BacRgKdQZXQMvRhcfIyApOL2iwcU/JV9q7l0jm/h2ag5GmViaZPR1N9PS0nU59kH7uUV+R06m1ccMrGN3U2jUYDw0HlyFxUXKV7g68+ks4dRxlt8lXHpNseEfWyfFwtU0mH8+gcy2OjqR5lB5gqYucL6++Ph/5IjU8PI7vodQwmJWqiuhurAEe856cXF6fk6yucZxUl4Z7WmDYR+2Ni0cWuWsgbo3Bl7qw1E21Xzqe4M1W0wtWpI5jvHu1WwN21q4f8YHmQdKgH7jT0nQYufC72y4kc9l9NlX7oH1sfe7E0AFVlqJyFQE2HQEWP1mbunU2Pfh/Y8VdRtp4b3+pN0vtBq3GaghH5XIP1EhT6XFLffr9SVDrE29dn8ErQ3hxLjM9OlQQ8DULOxH5UFiZSZWRjUcKXc/sW+M8i577dL7mttDeBm0X5sB9F4D3uZQ3Zdln2LivGS8kBisYSSWJJ6kyL5JKWvBddz9mmlSzuPPUs3cL90fUn3l7hU+nDb+StyLO6WiftJhoMzIEAQBAEAQBAEAQBAPDG4cVab02+F1Kn0YWmYycWmjzOPcmjiO2MJVwNTLUU2v5Xt5XHUHhftxnVYt1d8d75OaycaUH2vwaVKtUruAAWPJRrfsJJscao9xorx1tRXk6vurso4WgFb42OdrciQBb2AH1nKZd/q2NnS4lPpQ0WHC1NbGRiSbDoDxjQPLD8x0MAqu/2yiVXF0h/No/EB96nxPrl4+hMsen3qMvTn4l/kq+p4vqw70uUN0tqi4Uf2dW7J+WpxZPQ8R79ZnNoa93yvP8A9kLpOVp+jL9i4iVp0JgzAPlwDoeEb1yYaObbw7qJ/EZ8O6U6LXNS98qMLfAB8V9fKOFu4kxf+QQorcJe6XwV1vSHdPceEfWHFLD/ANkuZ/8Am1ACf7icF99ZzuZ1fIyXy9L6ItsTpNNC3rbNbEYssbkknqdTKstEkjUerB6JrdTYv8Q/iOP5SHn99hy9Bz+XWWGFjd7734RFyLu1dq8nQwJdaK8zMgQBAEAQBAEAQBAEAxeAV/bm92HwtwWzuPuoQbfqbgP3kzHwrbvC0vqQr86urjy/sU99+3e65KJT8Lqz+xNx+0sa+lx1vb39ist6nYn+Va+5E7Jd/wCNNelSp0xYnKLin8OXTudfcyTdT/7f05NsirPjCfqa/YtlHek/fWnccQtTzewZQD8xKieC/gsodVT8x4J/Ye1Kdc3RhcD4To3+Hp3kWymdf5kWFOVXavaybvNRIPHD8W9YB6lb8eEGHycn3hoPs2q1NB/JqkPSP4CDew7qbe1p0WJKOVDcvK4ZzGdjOm7uh+qOjbubS/icPTqn4iLNbhmUlWt7iUeTV6VrgX+Jd61Sme+L2ilO44kcgeH6jwWQL8qury+foTI1ykVnaW8Ja4XX0uEHrzf6DtKe7Nss4XCJteMlyyAxOMZzdjc/Qeg5SKSVFLwaj1I8GTyZpnTMkru9sNsW1zdaQPmbr+Ve/flJmLiux7fgj3Xdi18nSMPh1pqFQAKBYAchLyMVFaXgrW2+Wes9GBAEAQBAEAQBAMFrQYbS8kNV3rwitlNZb8NAzD/EBb6yTHDva2okV51CenJEgNoUsniZ18O182YZbes09ku7t1yb/Vh292+Ci7d3oq4l/Awiuc34dHYdSf8Ahp3NjLajDhSvUvKW7NsyJenQuPqSG7+4iJapigtWodcgv4SdrffPc/KaMnqM5+2vhf3JmN06Ffunyze2tu9RxdFkIVKi3yOAAVPLhxXqJGx8uymfcn+pIyMaFsNNHJK1apRL02JV1JVl9O/+9J0ytjOKcfBzzxUpPvLVuPsGhXSo9ZBUObKAxbTQEkAEa6jXtKvqOXbGSUXotMHGrlFtm9jt1DRPiYR2NjfwnY//AB1OKn1+c1V9R712Wr9xd0xfmremSWwN7bHJXzWGhLC1Sn2qDmPzD36zXfhprvrNWNnzrl6d6/ctmBqBgzA3BNwRqCOxlc1p6LtNNbRtXmDJRvtLpmr/AA9NFLPmZ9OS2A1PLU/Qydg5dWN3Tselors/Hnf2wguTW2VimwlDwiwJLFrJyuBoX5cOXXjOe6n1Z5FjdS0i16f070KlGb2zSxWNZ+J0/COH+sp9fLLVRSNJ60yejyLQD5JgE1u7u82KIZrrRHE837L27/7E3FxHY+6XgjX5CjwvJ0XD0FpqFQAKNABwAl3GKitIrm23tnrPRgQBAEAQBAEAQDBhgpX2kbUamlOiDYVMxa3NVsMvoSfpLTpdCnNzfx/kqOrXShBQj8lOVENMkkAD9hblxJJ0Alw5SjPg5hRls8MH/MFlXIwdBmvcEu+VfL1H+UW/025Pnj/BJrjKUow35Ou7G2NSwiZaS2vqzHV3PVm5mcxddO17kzr6aIVR7YokZqNxHu6Nc5GJvY2Gv0MA5z9pezU8SnWRSMwKOCPvAXU/Ikf3RLrpdq7XB/HJUdSi46mjG521KeCNRMQGs4RkspNz5g3Dtl+U9Z9DvadaI+BlxrUu98F5wG1cNXXNSuwHG17j9QJuPeU1lU63qSLqu6FnMWa239hYfE28rLVtdatP4h63+IdjNlGRKp8ePozxfjQtXJSMSmOwh8JmdaTNZWpkqhJ6c1J6S3jdh2R75Jb+5T2UZNS7YN6+xIbNr4ik2dqr0x+A1PFzW65rgXnPdR6vRpwpim/r4LfpvTMhPvulx9D7xe0mck3OvEk6n1P+U5mc5Te5M6KMVHwRtSvMHrR4F7wDF4BgtAZaN291TVtUxAITitM6Fu7dF7cTLPFwt+6f8EO/J/0xL3TQKAAAANABwA7S2S1wiAfcyBAEAQBAEAQBAEAwYBVN/wDd98XSVqWtWkSQvDOrWzKDyOgI9JP6flKifu8MgZ2K74Lt8o5Tjqr0yEdGRh+NSrfIzpa5Qmtxeznvw8ot9yL39nu7T6YiuCF8rUk/ERwqMO1zb59JS9SzFJ+nD93/AMFvgYWn6sl+h0eUpcmIBFfxBTPawu5FzygELvpghUwlVs4Z0y1L6aBTY/QmTMGzsuX34IWfWp0s5xt+pf8Ah2DXJQg9sp7ev0l7TxJpnOURTTTRvjZeKoUUxCgvTIDZ6V/ETMAbMBrb5jraRPxFVjdcv7k94dkNWVlj2RvLVa17MMnlqfCSPzLwPqJRdSuox37Ht/QuOmq+9f1Fr7nzjdq1Knxtm6clHoOvec1dkzs8l9XTGBF1sR3uZo4NxrNUvBk+JkCAfdGk1RgqKWY8ABcmeoQc3pHmUlFbZe93d1BRtUrWapxC8VT/AOzd/wD9lzjYSh7peSuuyHL2x8FoEnIjGZkCAIAgCAIAgCAedasqC7EKOpIA+ZhJt8HmUlHyfNDELUF0ZWHVSCPpMuLXlCMoy8MjNv7w0sGvnN3PBBxPc9B3M342LO56iv3I2TlwpXPL+hUKeK2jtPzUrUaB4NcoGHYjzN6jSWLjiY3EvdIgJ5WUtr2orO38JiKJ8DEEi/mU5mZGAPFb6fS+sssWym3+pBeP5K66u6l6mze2fvI1ApTStWIsFyqQ2vDyhgfkJruwoT3JpfXZ4pysv/Syx0N+GouExFNxfgaiGi/ybyt7ESteBGa3XJfyWcOoXV8XR/c2ds73k3TC2DBPEJqKbgfhVebW58J5owOd2+N64GT1aKS9L5+SpLX2liPMiYh1bUEAIpvzBAUGWDhhV8PW0aYvNsW03ye6bt7Rq6PSNjxFSvp7gE3E8PKw4cx/wZ/B5k1py/uSI3LSmVqY2ooUAAUaV7NblmOpHoB6yBkdYjVFqK1935JmJ0lr8z2b20dtlh4dMZKfDKvEj8x5DtOSvz52fl4OkqxoxXPJA1ao7e3SQdt+SUka1SreYMnlMmTEAzAN/Y+x6mKa1MWUfE5+Ff6ntJFGNK18Gm26MPJ0TYuxKWFWyC7H4nPxH+g7CXdOPCpcFbZbKb2yTE3mszAEAQBAEAQBAEA+HNgSY88GG9LZyTaG0mx1Rne5UXyJ91VvYe507kn5dNTTHHgkvL8s47OyZ3WPfg1sNVfDk1qVRUddGVT5rdCD8Q1+c22QrsXZJfua6L7K5biXLYO6CuRXxZ8V2s+Qm6C+oL/jb10HSUuRnPXp1e1HRY2Av/ks5bLmotK4syJ3n2CmOommxsw1RxxVrce4PAib8bIlRPuiaciiN0dM4rTR8PWNxZ6T8PzU2v8AI2nVtxuq48SRzcn6U+fhneGSniKYzKro4BswBBBF9QZx7coS88o6hKM4ptcM59vXu3Uwo8XDXamlzbi1Jea9Wp/US5w82M32W/z9f/0oczpmtyr8fKPjc7esUfI9zQJ4DU0WOpAHNCflf5es/C3/AFI+RgZsq36Vnj4LNtPepQLUdSfvMCAPRTrf1nI5OcoNxhyzqqcdyXdIquKxjMSzsSTzPH/SVE5ym9yeyfGCitI0alfpPB7PEtMmTEAQDF5lLb4RhtJFq2Dug1Sz4i6rxCcGP6j90duPpLLHwW/dPj7EO3J1xH+S84egtNQqAKo0AAsBLWMVFaRBbb5Z6z0YEAQBAEAQBAEAQBAPhhfQwYZxrbeBfAVnRHDIblSpDMBrow4qwBIv7+nUYtqyILuXKOVzMdV2cHzubs/+LqMjsqJdM92AZgpJyIOJubXPK0dQu9KK7VzybMXGjOxc8I7OgA4cJy/J0y1o+5gyYmQco35pCjjaugtWRWuRcXIym3fyzo+my76dfQ5jqlfbdtfqW7cvblOpRp0C1qqIq2P3wotmU89B6yrzcadc3PXDZa4OXCyChvlIm9p7Sp4dbudTwUas3oJVW3RqW2WsK3N6RzWtQpeLUq06Yp5zew4L1y9LnX3ldl9Wvviq3LSRIp6dTVLu1tnlUr9JWFgkeDNeDJ8XgCDAJgyb2ytkVcUbU18vNzoo9+Z7CSKcadr4XBpsujBc+S/bD3apYazfHU/Gw4foH3f3lxRiwrX1ZX2Xyn5JsSUaTMAQBAEAQBAEAQBAPlmtqeEwY2RWI3lwqXvXQkclOY6cgBxMkRxbpeIsjTzKYeZIq1fG4vapK4cGjh+BqHTN7jU/pXTqZPVdGIt2e6X0ILsvyn7PbH6mxV+zukKRFOpUFXiHYggnuoGg9NZ4j1WxT20tfQ9y6XW4aW9/U57iL4dqiVE/mBrMGF7Ecxfkeo46S+i43RUkUVlM4y7Xxotu79TGVaPjYcooUlWQVCD5ddUcGnqLa6SpyVRCzssTLDGryOzvrn+zNk/aDUpoM9NcxAIZiUGv5Re/qDaYXSlLmMuD3Hq00tOO2aq7542t/ZUzb/pUHb/3NcT1+Bxofnl/c9PMy5/kjr9jzxGwMdjrtVVg9soeuaSALe5ASmL/AEnqOXjY/wCTx9t/8mr8JlXzTtZq1tjrhyqrX8Uj4yFsFa+nhte4/wBPYU2d/wCQ+2UYR8lrR0BOSnJtaPvE4ssSWYs3Um/7zk7LJWScpHSwgorSNN6hPGazYfF5kwIBi8GT0w9B6rBKalmPJRc/6DvPcK5TeonmUox5ky47F3KAs2JN/wDpqdP7zDj6DT1lpRgJcz/gg2ZTfES40qSoAqgBRoABYAdgJZKKS0iI3s+5kwIAgCAIAgCAIAgCAIBT99Xqu9OiquyOpsq/fe/wseVhY66ak8pYYXZFObfKKfqavsca6/D8kHS2CWxNLDOqGxD1PDUiyBcxVmJ8wuVW9hfXpJcsv+lKa/REGnp7jkKD51yzpNKmFACgADQAaADoBKRvfLOlSSWkfVoMlN+03Y6VcP42UZ6ZGvMoxCkHqLkH27yy6Ze4Xdvwyu6jUpVufyiP+zhCj4ig2oZEf1vdT8wR8pv6ryoTX3IfSLHNSiyD3i2a+FqqhHwgii7arUp/gJ/GBpJmHdG2G/n5K/MxJY83/tZK7J3xrrTyZEbKbDOxDW6EDjbr6Svz8fHoffOWl9CwwMrInqqEe77nrtXeOrWXKbIttVQnzHuTy7TjsnMlNtQ4idbRR2pOXkgKla/DQSCS9HkWgyYvAMXmABckAAknQAak+gnpRbekYb15LPsbc2pVs1cmmn4Rq5/yX3ue0sKMCUuZ8ES3KS4jyXjZ2zaWHXLSQKOfU+pOplrXVCC1FEGU5Se2zbtNh5MwBAEAQBAEAQBAEAQBAEAxlgxoxk584GgTaBvRFYveXDUrhqqkjiEu5+SgyRDFun+WJGnm0Q4ckVbezeeniqBpUg4uRcvkpqVB1BzNf6cpYYmHOqxTn8FZmdQrsrcIbIjcnaK0MVmdvI6GmSx+E3Urc9NCL8NZJ6hX6lPt+Hsi9Nu9K7tnxste921KD02oFRVJ76IeTZhrmHacpPqP4aW637jrI4avj71wUrxAosPmf8+sp8jKtyJd1j2TsfFqx49ta0eDveRySfMAxAEyk2Y2T2yN0a1exf8AlJ1YeY+icve3vJtODOfMuCNZlRjwi87I2DRwo/lr5ubtqx9+XoJa1Y8K/CIM7ZT8knabzWZgCAIAgCAIAgCAIAgCAIAgCAIAgFT3+8TItiRSOZWsSAHIHhl7cVuCLdSJPwFBze/PwVPVnaq04ePnRDbqbt4TE07u9R6i/HSLZAh7Klrr0N9ZJy8zIrlrwvg1YWLjWwUlyy2Uti4PCguKNJAOLFQT/iOsq7cqxrc5PRbV41cXqEUUzeXH0sRVDogFgVzcC45ZhwsOV9dZUXdVt7XXW9Imw6bU5qyyO2iFepeVHks0jzvBkxeZAFyQACSeAAuT6AcYjFt6RhtJbZYdlbnV61jU/lL+bVz6KOHufaTqcCcuZcIizyox/KXTZO71DDaot3/G3mb26e0s6sauv8qIdl05+WStpINRmEBAEAQBAEAQBAEAQBAEAQBAEAQBAEA8sRSV1KsAVIsQRcEdCITae0YlFSWmc627sdsBWSpQqWU3y3YeJT5lSD/aUj9JPt6pUqWr/Px9ypXSrVcpY70vk09r7bqYggudBwVdFHe3WcfkZErZfb6HWU0quP3IsvIxu8HlTrhiQOI0I5z01oGzhMK9ZstJGc9FF7ep4D3nquqU3qKPMpxj5Zadl7jO1jiHyj8CWLe7cB7XlhV0/wD3siTy/wDai3bN2RRw4tSQA/i4sfVjrLGumEF7URJ2Sl5ZvWmw8GZkCAIAgCAIAgCAIAgCAIAgCAIAgCAIAgCAQO8m8S4UZVs1Ui4HJR1b+kiZOUquF5N1NLm/scy2ntCrUZqjXb8zaXPQdgOkpZSc3uTLSEFBaR8UGL2ygkngACSfQDUzx2vekZbS8k9s/dPE1dSnhr1qaH/Dx+dpLrwrJctaI88mEfD2bWyt0VTaGSraong5ydVBOYKAQDy7yRXiqNig+eDXPIbr2uOToGHw601CooVRyUAD6SzUUuEQW2+We09GBAEAQBAEAQBAEAQBAEAQBAEAQBAEAQBAEAQDBmAVjaG5yV6z1Wqv5jewC6aAWB6WEhWYUZy7myRDJlCPaiMfYtAU8WSt6dPyUyxJPiBfNrz8zASP+Hripv4+Db6032ll3cwK0qFMBQGKgsQACSddT2vJ2PWo1ojWycpPklZINZq0cEFqvVuSzhV1+6qjgPckzXGCUnL5Z6cuNG3Nh5EAQBAEAQBAEAQBAEAQBAEAQBAEAQBAEAQBAEAQBANPH7OSuFV75Qwaw0BI5N1E1zrU1pnqMnHwbYntHkzMgQBAEAQBAEAQBAEAQBAEAQBAEAQBAEAQBAEAQBAEAQBAMGABBhGYMiAIAgCAIAgCAIAgCAIAgCAIAgCAIAgCAIAgCAI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6" name="AutoShape 4" descr="data:image/jpeg;base64,/9j/4AAQSkZJRgABAQAAAQABAAD/2wCEAAkGBxQQEhQUEhQWFhQXGRcWGBYVFhUVFxcWFhYXFhgXFRYYHyggGBolHBcWITMhJSktLjAuGB8zODMsOigtLisBCgoKDg0OGxAQGywkICQsLC8sLCwsLCwvNCwsLCwsLC80LCwsLCwsLCwsLCwsLCwsLCwsLCwsLCwsLCwsLCwsLP/AABEIAOEA4QMBEQACEQEDEQH/xAAbAAEAAgMBAQAAAAAAAAAAAAAABQYBBAcDAv/EAEIQAAIBAgMGBAMGAwYEBwAAAAECAAMRBBIhBQYxQVFhEyJxgTKRoQdCUmJysRQj0TOCksHh8ENTY7IWc4Oio9Lx/8QAGgEBAAIDAQAAAAAAAAAAAAAAAAQFAQMGAv/EADQRAAICAgEDAwIFAwQBBQAAAAABAgMEESEFEjETIkFRYRQycYGRI6GxQlLB8AYVJDPR4f/aAAwDAQACEQMRAD8A7jAEAQBAEAQBAEAQBAEAQBAEAQBAEAQBAEAQBAEAQBAEAQBAEAQBAEAQBAEAQBAEAQBAEAQBAEAQAYB4VsSifG6r+pgOHrMxhKXhbPEpxj5eikbf35IOWh5V4CoRdm/Qp5evylvj9N2u6z+Ckyeqyk3GhfuWfdqvWqUQ1cFWJJAa2bLpbOBaxOpt0IldkKCsah4LTDdrrTt8kuJoJQgCAIAgCAIAgCAIAgCAIAgCAIAgCAIAgCAIAgCAIAMA43vRtE1qj1c9j4ppqDqMi6C3uL+86jDp9OCjryts5HLudt8t+EWLcTwK1erUZafiLlFMEjQWOYoh4cte8gdS74RUU3r5J/SIQ5ctbOggSmL8zAEAQBAEAQBAEAQBAEAQBAEAQBAEAQBAEAQDEAXmDAmTJmARm3NtU8ImZ9WPwoOLHt0HebqKJ3S7YkbJyoUR7pfwcg2RsWtj3NJAAASWc6qmt9e/adNdkwxoLfk56jHlfZuJet2txWwtUVHr5rEHKi5QSL2zEkkgX4Sny+petHtUdFtR05Qmpt+C8CVZaCAIAgCAIAgCAIAgCAIAgCAIAgCAIAgCAIAgEdtza9PCU89T0VRxZugm6iid0+2JoyMiFEO6RUU3sxdU3pU6Sr0Idz/iDD9pZ/8Ap1MF7pPZQT63Z3e2K0Te7284rv4VVPDq62F7q9uOW/A9pDycJ1Lui9os8LqUMj2vhmxvFvEmFXKLNVI8qX4fmc8h+88Y2JK9/Y25udHHj9X8Io2AwVbadZjmOW9qla2gH/LpDhf9uJ729ttWJDtiufp/yylox7c2zvn4/wC+DpWzNm08NTFOkoVR04k8yTzPeUNlkrJd0nydJXXGuPbFG1aeDYZgCAIAgCAIAgCAIAgCAIAgCAIAgCAIAgCAIBgwDl32k44/xQTklNbDuxYk/RR7ToOk1r0nL7nO9WcpWqO/CPPYO2VRPNN+RQ5vgotOMiO2ntT+atWmbFSGU9COE2woTr7JfJtx++E+5eTd3b2HX2k5q1WK0WN2qH4qnUJ25X4dJFycqvGj6da5LijCnkT77PB1LA4NKKLTpqFRdAB/vU95z85ym+6T5L+EIwXbFcGxPJ7EAQBAEAQBAEAQBAEAQBAEAQBAEAQBAEAQBAEATAKD9pe771cuIpKWZFyuo1OQEkMBzsSb+vaW/TMuNbdc/DKrqOM5rviczeuSth7zokl5KTsSe2SezNnCoyM+tFHXxQOOS4v7WveR8ixxg1Hy1wYrtjG1KXg7lh1VVUIAFAFgOAHK1uU49t72/J18daWvB63g9CAIAgCAIAgCAIAgCAIAgCAIAgCAIAgCAIAgCAIAgGCIBVt98DQTC1qpo0vEtYOUXNmYhb3tx1+km4M7HbGG3og5sIRqlLS2ULdXFqlQhjowsQeBnQZUHKO15OSt87Zdtn7TODZUqHNh20V+JpdAeqft6cKS6j1U5Q/MvKLjA6g4NQs5T8Mt6m8rTokfUGRAEAQBAEAQBAEAQBAEAQBAEAQBAEAQBAEAQBAEAwZgFF+0uuzhKCkAWNV79F0W/b4j7CW/SoJSdj/RFJ1fI7e2v6nPqWzMTk8TwKpTiHWm1iOvpLt5NO+3uW/1K94tko93a+TewW2HI8N2JXhY8j3mJVQb7olfbV2+C8blbdsRh6h/8pj/ANhP7fKUnUMTX9SP7l90rO7v6U3+hdpVF6IAgCAIAgCAIAgCAIAgCAIAgCAIAgCAIAgCAIAgGDAKHvzRviD+fDOB3KNmP/dLXBn/AE39n/k5/q61bCTLthGBRCOBUEelpVyXuZe18wRWd992BiUNWkLV1HL/AIij7p79D7SfgZjpl2y/K/7EHOw1bHuivd/k57hKpYW4Mut72IK66dCOPtOgmk19mcrKLrnvwdA2TvtRNJfHJWpazWRiCRpmFhz4yhu6bapvs5XwdLj9Uq7F6j0yTpb24Rv+MB+oMo+ZFpHlhXr/AEkmOfjv/USGG2pRq/2dWm36XU/5zRKqcfKJEbq5eJI2gZrNm/ofUyZEAQBAEAQBAEAQBAEAQBAEAQBAEAQDBMwCA23vXRwzFPNUqDiqcv1E6D0kzHwrLltcL6sgZPUKqOJcv7Gjgd+qLvkqo9K/Bm1X5ibbem2wj3JpmqnqlVj0+Dc3q2W+IWlUoZTVpEsoY2V1YWZb97D5TVi3qqTUvDNmdi/iK12+V4K1g95qmEIp1FalbQUq4OX/ANOqOXzEmzxK7vdB7/79CsjlZOM+2a2ix/8Ai2n4bOUe4BIAswY8gGXQeptIn4Gzu7Saur0uO3w/ocq2wavivUcANUJeyg2GY+ntOkx1GMFBfBSTtjc3P6m7u7u7VxjMvirTIGYXVmzC9jaxHDT5zTl5aoSfbv8AckYmPC9uKetEzW+z/GJ8FWk/qXQ/UESJHq1T8xaJUukS+GmRmL3ax1P48PnA5oUqfQa/SSIZ+NPjev1I8+mWw5S/g+Nn7crYd7K9Smw403zW96bf0nqeNRcuEv1RojdkY73t/ozoGwN8KdeyVbU6h0Fz5G/SeR7H6ykycCdXK5Rd4nUoXcS4ZaAZALMzAEAwWmNg0cXtSnTFyf6fPn7XkW3Lrr+7NkKpS8GpsnboxFVkVdAubNfuBa3v9J5xst3Sa1o9W0+mkyYk3Zp0fUAQBAEAQBAEAQBAEA0ts4o0aFWoOKIzD1AJH1mymHfYo/Vmq6fZBy+iOQ7MxAapd9STck8yTqT3nU2LshqJxdkJTl3Mm94VpeDcWzcpExozc+TCs9yUSd+zbEmthitTU02yg6/CQCB7a/SVvUqlC7j5Op6ba51c/BacRgKdQZXQMvRhcfIyApOL2iwcU/JV9q7l0jm/h2ag5GmViaZPR1N9PS0nU59kH7uUV+R06m1ccMrGN3U2jUYDw0HlyFxUXKV7g68+ks4dRxlt8lXHpNseEfWyfFwtU0mH8+gcy2OjqR5lB5gqYucL6++Ph/5IjU8PI7vodQwmJWqiuhurAEe856cXF6fk6yucZxUl4Z7WmDYR+2Ni0cWuWsgbo3Bl7qw1E21Xzqe4M1W0wtWpI5jvHu1WwN21q4f8YHmQdKgH7jT0nQYufC72y4kc9l9NlX7oH1sfe7E0AFVlqJyFQE2HQEWP1mbunU2Pfh/Y8VdRtp4b3+pN0vtBq3GaghH5XIP1EhT6XFLffr9SVDrE29dn8ErQ3hxLjM9OlQQ8DULOxH5UFiZSZWRjUcKXc/sW+M8i577dL7mttDeBm0X5sB9F4D3uZQ3Zdln2LivGS8kBisYSSWJJ6kyL5JKWvBddz9mmlSzuPPUs3cL90fUn3l7hU+nDb+StyLO6WiftJhoMzIEAQBAEAQBAEAQBAPDG4cVab02+F1Kn0YWmYycWmjzOPcmjiO2MJVwNTLUU2v5Xt5XHUHhftxnVYt1d8d75OaycaUH2vwaVKtUruAAWPJRrfsJJscao9xorx1tRXk6vurso4WgFb42OdrciQBb2AH1nKZd/q2NnS4lPpQ0WHC1NbGRiSbDoDxjQPLD8x0MAqu/2yiVXF0h/No/EB96nxPrl4+hMsen3qMvTn4l/kq+p4vqw70uUN0tqi4Uf2dW7J+WpxZPQ8R79ZnNoa93yvP8A9kLpOVp+jL9i4iVp0JgzAPlwDoeEb1yYaObbw7qJ/EZ8O6U6LXNS98qMLfAB8V9fKOFu4kxf+QQorcJe6XwV1vSHdPceEfWHFLD/ANkuZ/8Am1ACf7icF99ZzuZ1fIyXy9L6ItsTpNNC3rbNbEYssbkknqdTKstEkjUerB6JrdTYv8Q/iOP5SHn99hy9Bz+XWWGFjd7734RFyLu1dq8nQwJdaK8zMgQBAEAQBAEAQBAEAxeAV/bm92HwtwWzuPuoQbfqbgP3kzHwrbvC0vqQr86urjy/sU99+3e65KJT8Lqz+xNx+0sa+lx1vb39ist6nYn+Va+5E7Jd/wCNNelSp0xYnKLin8OXTudfcyTdT/7f05NsirPjCfqa/YtlHek/fWnccQtTzewZQD8xKieC/gsodVT8x4J/Ye1Kdc3RhcD4To3+Hp3kWymdf5kWFOVXavaybvNRIPHD8W9YB6lb8eEGHycn3hoPs2q1NB/JqkPSP4CDew7qbe1p0WJKOVDcvK4ZzGdjOm7uh+qOjbubS/icPTqn4iLNbhmUlWt7iUeTV6VrgX+Jd61Sme+L2ilO44kcgeH6jwWQL8qury+foTI1ykVnaW8Ja4XX0uEHrzf6DtKe7Nss4XCJteMlyyAxOMZzdjc/Qeg5SKSVFLwaj1I8GTyZpnTMkru9sNsW1zdaQPmbr+Ve/flJmLiux7fgj3Xdi18nSMPh1pqFQAKBYAchLyMVFaXgrW2+Wes9GBAEAQBAEAQBAMFrQYbS8kNV3rwitlNZb8NAzD/EBb6yTHDva2okV51CenJEgNoUsniZ18O182YZbes09ku7t1yb/Vh292+Ci7d3oq4l/Awiuc34dHYdSf8Ahp3NjLajDhSvUvKW7NsyJenQuPqSG7+4iJapigtWodcgv4SdrffPc/KaMnqM5+2vhf3JmN06Ffunyze2tu9RxdFkIVKi3yOAAVPLhxXqJGx8uymfcn+pIyMaFsNNHJK1apRL02JV1JVl9O/+9J0ytjOKcfBzzxUpPvLVuPsGhXSo9ZBUObKAxbTQEkAEa6jXtKvqOXbGSUXotMHGrlFtm9jt1DRPiYR2NjfwnY//AB1OKn1+c1V9R712Wr9xd0xfmremSWwN7bHJXzWGhLC1Sn2qDmPzD36zXfhprvrNWNnzrl6d6/ctmBqBgzA3BNwRqCOxlc1p6LtNNbRtXmDJRvtLpmr/AA9NFLPmZ9OS2A1PLU/Qydg5dWN3Tselors/Hnf2wguTW2VimwlDwiwJLFrJyuBoX5cOXXjOe6n1Z5FjdS0i16f070KlGb2zSxWNZ+J0/COH+sp9fLLVRSNJ60yejyLQD5JgE1u7u82KIZrrRHE837L27/7E3FxHY+6XgjX5CjwvJ0XD0FpqFQAKNABwAl3GKitIrm23tnrPRgQBAEAQBAEAQDBhgpX2kbUamlOiDYVMxa3NVsMvoSfpLTpdCnNzfx/kqOrXShBQj8lOVENMkkAD9hblxJJ0Alw5SjPg5hRls8MH/MFlXIwdBmvcEu+VfL1H+UW/025Pnj/BJrjKUow35Ou7G2NSwiZaS2vqzHV3PVm5mcxddO17kzr6aIVR7YokZqNxHu6Nc5GJvY2Gv0MA5z9pezU8SnWRSMwKOCPvAXU/Ikf3RLrpdq7XB/HJUdSi46mjG521KeCNRMQGs4RkspNz5g3Dtl+U9Z9DvadaI+BlxrUu98F5wG1cNXXNSuwHG17j9QJuPeU1lU63qSLqu6FnMWa239hYfE28rLVtdatP4h63+IdjNlGRKp8ePozxfjQtXJSMSmOwh8JmdaTNZWpkqhJ6c1J6S3jdh2R75Jb+5T2UZNS7YN6+xIbNr4ik2dqr0x+A1PFzW65rgXnPdR6vRpwpim/r4LfpvTMhPvulx9D7xe0mck3OvEk6n1P+U5mc5Te5M6KMVHwRtSvMHrR4F7wDF4BgtAZaN291TVtUxAITitM6Fu7dF7cTLPFwt+6f8EO/J/0xL3TQKAAAANABwA7S2S1wiAfcyBAEAQBAEAQBAEAwYBVN/wDd98XSVqWtWkSQvDOrWzKDyOgI9JP6flKifu8MgZ2K74Lt8o5Tjqr0yEdGRh+NSrfIzpa5Qmtxeznvw8ot9yL39nu7T6YiuCF8rUk/ERwqMO1zb59JS9SzFJ+nD93/AMFvgYWn6sl+h0eUpcmIBFfxBTPawu5FzygELvpghUwlVs4Z0y1L6aBTY/QmTMGzsuX34IWfWp0s5xt+pf8Ah2DXJQg9sp7ev0l7TxJpnOURTTTRvjZeKoUUxCgvTIDZ6V/ETMAbMBrb5jraRPxFVjdcv7k94dkNWVlj2RvLVa17MMnlqfCSPzLwPqJRdSuox37Ht/QuOmq+9f1Fr7nzjdq1Knxtm6clHoOvec1dkzs8l9XTGBF1sR3uZo4NxrNUvBk+JkCAfdGk1RgqKWY8ABcmeoQc3pHmUlFbZe93d1BRtUrWapxC8VT/AOzd/wD9lzjYSh7peSuuyHL2x8FoEnIjGZkCAIAgCAIAgCAedasqC7EKOpIA+ZhJt8HmUlHyfNDELUF0ZWHVSCPpMuLXlCMoy8MjNv7w0sGvnN3PBBxPc9B3M342LO56iv3I2TlwpXPL+hUKeK2jtPzUrUaB4NcoGHYjzN6jSWLjiY3EvdIgJ5WUtr2orO38JiKJ8DEEi/mU5mZGAPFb6fS+sssWym3+pBeP5K66u6l6mze2fvI1ApTStWIsFyqQ2vDyhgfkJruwoT3JpfXZ4pysv/Syx0N+GouExFNxfgaiGi/ybyt7ESteBGa3XJfyWcOoXV8XR/c2ds73k3TC2DBPEJqKbgfhVebW58J5owOd2+N64GT1aKS9L5+SpLX2liPMiYh1bUEAIpvzBAUGWDhhV8PW0aYvNsW03ye6bt7Rq6PSNjxFSvp7gE3E8PKw4cx/wZ/B5k1py/uSI3LSmVqY2ooUAAUaV7NblmOpHoB6yBkdYjVFqK1935JmJ0lr8z2b20dtlh4dMZKfDKvEj8x5DtOSvz52fl4OkqxoxXPJA1ao7e3SQdt+SUka1SreYMnlMmTEAzAN/Y+x6mKa1MWUfE5+Ff6ntJFGNK18Gm26MPJ0TYuxKWFWyC7H4nPxH+g7CXdOPCpcFbZbKb2yTE3mszAEAQBAEAQBAEA+HNgSY88GG9LZyTaG0mx1Rne5UXyJ91VvYe507kn5dNTTHHgkvL8s47OyZ3WPfg1sNVfDk1qVRUddGVT5rdCD8Q1+c22QrsXZJfua6L7K5biXLYO6CuRXxZ8V2s+Qm6C+oL/jb10HSUuRnPXp1e1HRY2Av/ks5bLmotK4syJ3n2CmOommxsw1RxxVrce4PAib8bIlRPuiaciiN0dM4rTR8PWNxZ6T8PzU2v8AI2nVtxuq48SRzcn6U+fhneGSniKYzKro4BswBBBF9QZx7coS88o6hKM4ptcM59vXu3Uwo8XDXamlzbi1Jea9Wp/US5w82M32W/z9f/0oczpmtyr8fKPjc7esUfI9zQJ4DU0WOpAHNCflf5es/C3/AFI+RgZsq36Vnj4LNtPepQLUdSfvMCAPRTrf1nI5OcoNxhyzqqcdyXdIquKxjMSzsSTzPH/SVE5ym9yeyfGCitI0alfpPB7PEtMmTEAQDF5lLb4RhtJFq2Dug1Sz4i6rxCcGP6j90duPpLLHwW/dPj7EO3J1xH+S84egtNQqAKo0AAsBLWMVFaRBbb5Z6z0YEAQBAEAQBAEAQBAPhhfQwYZxrbeBfAVnRHDIblSpDMBrow4qwBIv7+nUYtqyILuXKOVzMdV2cHzubs/+LqMjsqJdM92AZgpJyIOJubXPK0dQu9KK7VzybMXGjOxc8I7OgA4cJy/J0y1o+5gyYmQco35pCjjaugtWRWuRcXIym3fyzo+my76dfQ5jqlfbdtfqW7cvblOpRp0C1qqIq2P3wotmU89B6yrzcadc3PXDZa4OXCyChvlIm9p7Sp4dbudTwUas3oJVW3RqW2WsK3N6RzWtQpeLUq06Yp5zew4L1y9LnX3ldl9Wvviq3LSRIp6dTVLu1tnlUr9JWFgkeDNeDJ8XgCDAJgyb2ytkVcUbU18vNzoo9+Z7CSKcadr4XBpsujBc+S/bD3apYazfHU/Gw4foH3f3lxRiwrX1ZX2Xyn5JsSUaTMAQBAEAQBAEAQBAPlmtqeEwY2RWI3lwqXvXQkclOY6cgBxMkRxbpeIsjTzKYeZIq1fG4vapK4cGjh+BqHTN7jU/pXTqZPVdGIt2e6X0ILsvyn7PbH6mxV+zukKRFOpUFXiHYggnuoGg9NZ4j1WxT20tfQ9y6XW4aW9/U57iL4dqiVE/mBrMGF7Ecxfkeo46S+i43RUkUVlM4y7Xxotu79TGVaPjYcooUlWQVCD5ddUcGnqLa6SpyVRCzssTLDGryOzvrn+zNk/aDUpoM9NcxAIZiUGv5Re/qDaYXSlLmMuD3Hq00tOO2aq7542t/ZUzb/pUHb/3NcT1+Bxofnl/c9PMy5/kjr9jzxGwMdjrtVVg9soeuaSALe5ASmL/AEnqOXjY/wCTx9t/8mr8JlXzTtZq1tjrhyqrX8Uj4yFsFa+nhte4/wBPYU2d/wCQ+2UYR8lrR0BOSnJtaPvE4ssSWYs3Um/7zk7LJWScpHSwgorSNN6hPGazYfF5kwIBi8GT0w9B6rBKalmPJRc/6DvPcK5TeonmUox5ky47F3KAs2JN/wDpqdP7zDj6DT1lpRgJcz/gg2ZTfES40qSoAqgBRoABYAdgJZKKS0iI3s+5kwIAgCAIAgCAIAgCAIBT99Xqu9OiquyOpsq/fe/wseVhY66ak8pYYXZFObfKKfqavsca6/D8kHS2CWxNLDOqGxD1PDUiyBcxVmJ8wuVW9hfXpJcsv+lKa/REGnp7jkKD51yzpNKmFACgADQAaADoBKRvfLOlSSWkfVoMlN+03Y6VcP42UZ6ZGvMoxCkHqLkH27yy6Ze4Xdvwyu6jUpVufyiP+zhCj4ig2oZEf1vdT8wR8pv6ryoTX3IfSLHNSiyD3i2a+FqqhHwgii7arUp/gJ/GBpJmHdG2G/n5K/MxJY83/tZK7J3xrrTyZEbKbDOxDW6EDjbr6Svz8fHoffOWl9CwwMrInqqEe77nrtXeOrWXKbIttVQnzHuTy7TjsnMlNtQ4idbRR2pOXkgKla/DQSCS9HkWgyYvAMXmABckAAknQAak+gnpRbekYb15LPsbc2pVs1cmmn4Rq5/yX3ue0sKMCUuZ8ES3KS4jyXjZ2zaWHXLSQKOfU+pOplrXVCC1FEGU5Se2zbtNh5MwBAEAQBAEAQBAEAQBAEAxlgxoxk584GgTaBvRFYveXDUrhqqkjiEu5+SgyRDFun+WJGnm0Q4ckVbezeeniqBpUg4uRcvkpqVB1BzNf6cpYYmHOqxTn8FZmdQrsrcIbIjcnaK0MVmdvI6GmSx+E3Urc9NCL8NZJ6hX6lPt+Hsi9Nu9K7tnxste921KD02oFRVJ76IeTZhrmHacpPqP4aW637jrI4avj71wUrxAosPmf8+sp8jKtyJd1j2TsfFqx49ta0eDveRySfMAxAEyk2Y2T2yN0a1exf8AlJ1YeY+icve3vJtODOfMuCNZlRjwi87I2DRwo/lr5ubtqx9+XoJa1Y8K/CIM7ZT8knabzWZgCAIAgCAIAgCAIAgCAIAgCAIAgFT3+8TItiRSOZWsSAHIHhl7cVuCLdSJPwFBze/PwVPVnaq04ePnRDbqbt4TE07u9R6i/HSLZAh7Klrr0N9ZJy8zIrlrwvg1YWLjWwUlyy2Uti4PCguKNJAOLFQT/iOsq7cqxrc5PRbV41cXqEUUzeXH0sRVDogFgVzcC45ZhwsOV9dZUXdVt7XXW9Imw6bU5qyyO2iFepeVHks0jzvBkxeZAFyQACSeAAuT6AcYjFt6RhtJbZYdlbnV61jU/lL+bVz6KOHufaTqcCcuZcIizyox/KXTZO71DDaot3/G3mb26e0s6sauv8qIdl05+WStpINRmEBAEAQBAEAQBAEAQBAEAQBAEAQBAEA8sRSV1KsAVIsQRcEdCITae0YlFSWmc627sdsBWSpQqWU3y3YeJT5lSD/aUj9JPt6pUqWr/Px9ypXSrVcpY70vk09r7bqYggudBwVdFHe3WcfkZErZfb6HWU0quP3IsvIxu8HlTrhiQOI0I5z01oGzhMK9ZstJGc9FF7ep4D3nquqU3qKPMpxj5Zadl7jO1jiHyj8CWLe7cB7XlhV0/wD3siTy/wDai3bN2RRw4tSQA/i4sfVjrLGumEF7URJ2Sl5ZvWmw8GZkCAIAgCAIAgCAIAgCAIAgCAIAgCAIAgCAQO8m8S4UZVs1Ui4HJR1b+kiZOUquF5N1NLm/scy2ntCrUZqjXb8zaXPQdgOkpZSc3uTLSEFBaR8UGL2ygkngACSfQDUzx2vekZbS8k9s/dPE1dSnhr1qaH/Dx+dpLrwrJctaI88mEfD2bWyt0VTaGSraong5ydVBOYKAQDy7yRXiqNig+eDXPIbr2uOToGHw601CooVRyUAD6SzUUuEQW2+We09GBAEAQBAEAQBAEAQBAEAQBAEAQBAEAQBAEAQDBmAVjaG5yV6z1Wqv5jewC6aAWB6WEhWYUZy7myRDJlCPaiMfYtAU8WSt6dPyUyxJPiBfNrz8zASP+Hripv4+Db6032ll3cwK0qFMBQGKgsQACSddT2vJ2PWo1ojWycpPklZINZq0cEFqvVuSzhV1+6qjgPckzXGCUnL5Z6cuNG3Nh5EAQBAEAQBAEAQBAEAQBAEAQBAEAQBAEAQBAEAQBANPH7OSuFV75Qwaw0BI5N1E1zrU1pnqMnHwbYntHkzMgQBAEAQBAEAQBAEAQBAEAQBAEAQBAEAQBAEAQBAEAQBAMGABBhGYMiAIAgCAIAgCAIAgCAIAgCAIAgCAIAgCAIAgCAIB/9k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207" name="Picture 6" descr="http://us.123rf.com/400wm/400/400/LuMaxArt2D/LuMaxArt2D0904/LuMaxArt2D090400479/4746208-surf-equipo-de-gestia-n-de-riesg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114675"/>
            <a:ext cx="3770312" cy="377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>
            <a:spLocks noChangeArrowheads="1"/>
          </p:cNvSpPr>
          <p:nvPr/>
        </p:nvSpPr>
        <p:spPr bwMode="auto">
          <a:xfrm>
            <a:off x="155575" y="1125538"/>
            <a:ext cx="8880475" cy="563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s-ES_tradnl">
                <a:solidFill>
                  <a:srgbClr val="242254"/>
                </a:solidFill>
              </a:rPr>
              <a:t>a.- Instalación de capacidades de gestar proyectos de Innovación.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b.- Instalación de capacidades de conexión concreta con los Ejes de la Hélice</a:t>
            </a: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     de Innovación.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c.- Capacidad Integrar conocimiento y técnica con Mercado.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d.- Capacidad de Gestar proyectos con énfasis en la Adopción de Innovaciones.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e.- Oportunidad para desarrollar emprendimientos innovadores (spin off) y</a:t>
            </a: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     procesos de Licenciamiento.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f.- Oportunidad para relevo de investigadores con énfasis más aplicado y</a:t>
            </a: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    orientado a soluciones concretas.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g.- Alineamiento con los Objetivos del FIC.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h.- Oportunidad de cambiar el rumbo de sus U&amp;C.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h.- Pasar de socio a socio estratégico para el desarrollo regional.</a:t>
            </a:r>
            <a:endParaRPr lang="en-US">
              <a:solidFill>
                <a:srgbClr val="2422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8974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CuadroTexto"/>
          <p:cNvSpPr txBox="1">
            <a:spLocks noChangeArrowheads="1"/>
          </p:cNvSpPr>
          <p:nvPr/>
        </p:nvSpPr>
        <p:spPr bwMode="auto">
          <a:xfrm>
            <a:off x="1258888" y="2205038"/>
            <a:ext cx="185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2227" name="1 Título"/>
          <p:cNvSpPr txBox="1">
            <a:spLocks/>
          </p:cNvSpPr>
          <p:nvPr/>
        </p:nvSpPr>
        <p:spPr bwMode="auto">
          <a:xfrm>
            <a:off x="50800" y="0"/>
            <a:ext cx="4737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s-CL" b="1">
                <a:solidFill>
                  <a:srgbClr val="0B0244"/>
                </a:solidFill>
              </a:rPr>
              <a:t>Aspectos Técnicos</a:t>
            </a:r>
          </a:p>
        </p:txBody>
      </p:sp>
      <p:pic>
        <p:nvPicPr>
          <p:cNvPr id="52228" name="Picture 2" descr="http://3.bp.blogspot.com/-Bi7n0dIKtyo/UGKT6VmO7fI/AAAAAAAAAJI/-Vos1nwRG_E/s400/innovacioncerra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113" y="11113"/>
            <a:ext cx="38100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>
            <a:spLocks noChangeArrowheads="1"/>
          </p:cNvSpPr>
          <p:nvPr/>
        </p:nvSpPr>
        <p:spPr bwMode="auto">
          <a:xfrm>
            <a:off x="323850" y="1989138"/>
            <a:ext cx="8569325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s-ES_tradnl">
                <a:solidFill>
                  <a:srgbClr val="242254"/>
                </a:solidFill>
              </a:rPr>
              <a:t>a.- Articulación del modelo lineal de gestión de la innovación.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b.- Creación de organismos internos que aseguren la adecuada gestión de los</a:t>
            </a: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     procesos de valorización de la investigación (incluida la propiedad intelectual e</a:t>
            </a: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     industrial).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c.- Enfocar procesos de transferencia de conocimiento adecuado a la demanda.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d.- Generación de procesos adecuados a esta nueva realidad.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e.- Instalar, desarrollar y conducir procesos de transferencia tecnológica con</a:t>
            </a: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    énfasis en la difusión y adopción de tecnologías.</a:t>
            </a:r>
          </a:p>
          <a:p>
            <a:pPr eaLnBrk="1" hangingPunct="1"/>
            <a:endParaRPr lang="es-ES_tradnl">
              <a:solidFill>
                <a:srgbClr val="242254"/>
              </a:solidFill>
            </a:endParaRP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f.- Trascender de los mecanismos tradicionales de medición de productividad</a:t>
            </a:r>
          </a:p>
          <a:p>
            <a:pPr eaLnBrk="1" hangingPunct="1"/>
            <a:r>
              <a:rPr lang="es-ES_tradnl">
                <a:solidFill>
                  <a:srgbClr val="242254"/>
                </a:solidFill>
              </a:rPr>
              <a:t>    académica.</a:t>
            </a:r>
            <a:endParaRPr lang="en-US">
              <a:solidFill>
                <a:srgbClr val="242254"/>
              </a:solidFill>
            </a:endParaRPr>
          </a:p>
        </p:txBody>
      </p:sp>
      <p:sp>
        <p:nvSpPr>
          <p:cNvPr id="52230" name="1 Título"/>
          <p:cNvSpPr txBox="1">
            <a:spLocks/>
          </p:cNvSpPr>
          <p:nvPr/>
        </p:nvSpPr>
        <p:spPr bwMode="auto">
          <a:xfrm>
            <a:off x="50800" y="908050"/>
            <a:ext cx="9129713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s-CL" sz="3200" b="1">
                <a:solidFill>
                  <a:srgbClr val="C00000"/>
                </a:solidFill>
              </a:rPr>
              <a:t>iv.- Entidades Receptoras (U&amp;C)</a:t>
            </a:r>
          </a:p>
        </p:txBody>
      </p:sp>
    </p:spTree>
    <p:extLst>
      <p:ext uri="{BB962C8B-B14F-4D97-AF65-F5344CB8AC3E}">
        <p14:creationId xmlns:p14="http://schemas.microsoft.com/office/powerpoint/2010/main" val="3746448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80513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075" name="8 CuadroTexto"/>
          <p:cNvSpPr>
            <a:spLocks noGrp="1" noChangeArrowheads="1"/>
          </p:cNvSpPr>
          <p:nvPr>
            <p:ph type="ctrTitle"/>
          </p:nvPr>
        </p:nvSpPr>
        <p:spPr>
          <a:xfrm>
            <a:off x="344488" y="1916113"/>
            <a:ext cx="8496300" cy="2768600"/>
          </a:xfrm>
        </p:spPr>
        <p:txBody>
          <a:bodyPr>
            <a:spAutoFit/>
          </a:bodyPr>
          <a:lstStyle/>
          <a:p>
            <a:pPr eaLnBrk="1" hangingPunct="1"/>
            <a:r>
              <a:rPr lang="es-AR" sz="4000" b="1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</a:br>
            <a:r>
              <a:rPr lang="es-AR" sz="4000" b="1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</a:br>
            <a:r>
              <a:rPr lang="es-ES_tradnl" sz="4000" b="1" smtClean="0">
                <a:solidFill>
                  <a:srgbClr val="C00000"/>
                </a:solidFill>
                <a:latin typeface="Century Gothic" pitchFamily="34" charset="0"/>
              </a:rPr>
              <a:t>I.- Definiciones.</a:t>
            </a:r>
            <a:r>
              <a:rPr lang="es-CL" sz="4000" b="1" smtClean="0">
                <a:solidFill>
                  <a:srgbClr val="C00000"/>
                </a:solidFill>
                <a:latin typeface="Century Gothic" pitchFamily="34" charset="0"/>
              </a:rPr>
              <a:t/>
            </a:r>
            <a:br>
              <a:rPr lang="es-CL" sz="4000" b="1" smtClean="0">
                <a:solidFill>
                  <a:srgbClr val="C00000"/>
                </a:solidFill>
                <a:latin typeface="Century Gothic" pitchFamily="34" charset="0"/>
              </a:rPr>
            </a:br>
            <a:r>
              <a:rPr lang="es-AR" sz="3600" b="1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3600" b="1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</a:br>
            <a:endParaRPr lang="es-AR" sz="1800" b="1" smtClean="0">
              <a:solidFill>
                <a:srgbClr val="002060"/>
              </a:solidFill>
              <a:latin typeface="Century Gothic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graphicFrame>
        <p:nvGraphicFramePr>
          <p:cNvPr id="4" name="4 Marcador de contenido"/>
          <p:cNvGraphicFramePr>
            <a:graphicFrameLocks/>
          </p:cNvGraphicFramePr>
          <p:nvPr/>
        </p:nvGraphicFramePr>
        <p:xfrm>
          <a:off x="25772" y="1052736"/>
          <a:ext cx="6562452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4 Grupo"/>
          <p:cNvGrpSpPr>
            <a:grpSpLocks/>
          </p:cNvGrpSpPr>
          <p:nvPr/>
        </p:nvGrpSpPr>
        <p:grpSpPr bwMode="auto">
          <a:xfrm>
            <a:off x="5254625" y="1347788"/>
            <a:ext cx="3854450" cy="3294062"/>
            <a:chOff x="5254563" y="1708200"/>
            <a:chExt cx="3853941" cy="3293368"/>
          </a:xfrm>
        </p:grpSpPr>
        <p:pic>
          <p:nvPicPr>
            <p:cNvPr id="6" name="Picture 2" descr="http://www.losrioscomovamos.cl/2012/mapas/image/Mapa_region_de_los_rios_verde.gif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4563" y="1708200"/>
              <a:ext cx="3853941" cy="3293368"/>
            </a:xfrm>
            <a:prstGeom prst="rect">
              <a:avLst/>
            </a:prstGeom>
            <a:noFill/>
            <a:scene3d>
              <a:camera prst="perspectiveHeroicExtremeLeftFacing" fov="6300000">
                <a:rot lat="20915880" lon="2991414" rev="21558069"/>
              </a:camera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258" name="6 CuadroTexto"/>
            <p:cNvSpPr txBox="1">
              <a:spLocks noChangeArrowheads="1"/>
            </p:cNvSpPr>
            <p:nvPr/>
          </p:nvSpPr>
          <p:spPr bwMode="auto">
            <a:xfrm>
              <a:off x="6876256" y="2924944"/>
              <a:ext cx="128753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s-ES_tradnl" b="1">
                  <a:solidFill>
                    <a:srgbClr val="000066"/>
                  </a:solidFill>
                </a:rPr>
                <a:t>Beneficio </a:t>
              </a:r>
            </a:p>
            <a:p>
              <a:pPr eaLnBrk="1" hangingPunct="1"/>
              <a:endParaRPr lang="es-ES_tradnl" b="1">
                <a:solidFill>
                  <a:srgbClr val="000066"/>
                </a:solidFill>
              </a:endParaRPr>
            </a:p>
            <a:p>
              <a:pPr eaLnBrk="1" hangingPunct="1"/>
              <a:r>
                <a:rPr lang="es-ES_tradnl" b="1">
                  <a:solidFill>
                    <a:srgbClr val="000066"/>
                  </a:solidFill>
                </a:rPr>
                <a:t>territorial</a:t>
              </a:r>
              <a:endParaRPr lang="es-ES" b="1">
                <a:solidFill>
                  <a:srgbClr val="000066"/>
                </a:solidFill>
              </a:endParaRPr>
            </a:p>
          </p:txBody>
        </p:sp>
      </p:grpSp>
      <p:sp>
        <p:nvSpPr>
          <p:cNvPr id="8" name="7 Rectángulo"/>
          <p:cNvSpPr/>
          <p:nvPr/>
        </p:nvSpPr>
        <p:spPr>
          <a:xfrm>
            <a:off x="179388" y="71438"/>
            <a:ext cx="8785225" cy="5857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3200" b="1" dirty="0"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  <a:ea typeface="+mj-ea"/>
                <a:cs typeface="Calibri" pitchFamily="34" charset="0"/>
              </a:rPr>
              <a:t>El Proyecto</a:t>
            </a:r>
            <a:endParaRPr lang="en-US" sz="3200" b="1" dirty="0">
              <a:solidFill>
                <a:srgbClr val="00206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entury Gothic" pitchFamily="34" charset="0"/>
              <a:ea typeface="+mj-ea"/>
              <a:cs typeface="Calibri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79388" y="5589588"/>
            <a:ext cx="8785225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s-ES" sz="3200" b="1" dirty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entury Gothic" pitchFamily="34" charset="0"/>
                <a:ea typeface="+mj-ea"/>
                <a:cs typeface="Calibri" pitchFamily="34" charset="0"/>
              </a:rPr>
              <a:t>Un proyecto debe seguir el mismo proceso que una Política Pública</a:t>
            </a:r>
            <a:endParaRPr lang="en-US" sz="3200" b="1" u="sng" dirty="0"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entury Gothic" pitchFamily="34" charset="0"/>
              <a:ea typeface="+mj-ea"/>
              <a:cs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3563938" y="692150"/>
            <a:ext cx="71437" cy="4968875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Flecha derecha"/>
          <p:cNvSpPr/>
          <p:nvPr/>
        </p:nvSpPr>
        <p:spPr>
          <a:xfrm>
            <a:off x="3851275" y="693738"/>
            <a:ext cx="2160588" cy="79216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98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2" grpId="0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https://encrypted-tbn2.google.com/images?q=tbn:ANd9GcSkIvy574uEcsi3NNsT4I7E2NErKM37bpAwmhRk4aDBKFMfnvaE"/>
          <p:cNvPicPr>
            <a:picLocks noChangeAspect="1" noChangeArrowheads="1"/>
          </p:cNvPicPr>
          <p:nvPr/>
        </p:nvPicPr>
        <p:blipFill rotWithShape="1">
          <a:blip r:embed="rId2">
            <a:extLst/>
          </a:blip>
          <a:srcRect l="1" t="8820" r="755" b="9135"/>
          <a:stretch/>
        </p:blipFill>
        <p:spPr bwMode="auto">
          <a:xfrm>
            <a:off x="-13118" y="0"/>
            <a:ext cx="3667682" cy="2119086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2 Rectángulo redondeado"/>
          <p:cNvSpPr/>
          <p:nvPr/>
        </p:nvSpPr>
        <p:spPr>
          <a:xfrm>
            <a:off x="3127375" y="511175"/>
            <a:ext cx="5919788" cy="78581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Gastos autorizados</a:t>
            </a:r>
            <a:endParaRPr lang="es-ES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Content Placeholder 2"/>
          <p:cNvSpPr txBox="1">
            <a:spLocks/>
          </p:cNvSpPr>
          <p:nvPr/>
        </p:nvSpPr>
        <p:spPr bwMode="auto">
          <a:xfrm>
            <a:off x="287338" y="1735757"/>
            <a:ext cx="8569325" cy="4573563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s-ES" sz="2000" b="1" dirty="0">
                <a:latin typeface="Palatino Linotype" pitchFamily="18" charset="0"/>
              </a:rPr>
              <a:t>Gastos de inversión, implementación y </a:t>
            </a:r>
            <a:r>
              <a:rPr lang="es-ES" sz="2000" b="1" dirty="0" smtClean="0">
                <a:latin typeface="Palatino Linotype" pitchFamily="18" charset="0"/>
              </a:rPr>
              <a:t>equipamiento </a:t>
            </a:r>
            <a:r>
              <a:rPr lang="es-ES" sz="2000" dirty="0" smtClean="0">
                <a:latin typeface="Palatino Linotype" pitchFamily="18" charset="0"/>
              </a:rPr>
              <a:t>(debidamente justificados)</a:t>
            </a:r>
            <a:endParaRPr lang="es-ES" sz="2000" dirty="0">
              <a:latin typeface="Palatino Linotyp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s-ES" sz="2000" b="1" dirty="0">
                <a:latin typeface="Palatino Linotype" pitchFamily="18" charset="0"/>
              </a:rPr>
              <a:t>Gastos de operación</a:t>
            </a:r>
            <a:endParaRPr lang="es-ES" sz="2000" dirty="0">
              <a:latin typeface="Palatino Linotyp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s-ES" sz="2000" b="1" dirty="0">
                <a:latin typeface="Palatino Linotype" pitchFamily="18" charset="0"/>
              </a:rPr>
              <a:t>Gastos de </a:t>
            </a:r>
            <a:r>
              <a:rPr lang="es-ES" sz="2000" b="1" dirty="0" smtClean="0">
                <a:latin typeface="Palatino Linotype" pitchFamily="18" charset="0"/>
              </a:rPr>
              <a:t>administración </a:t>
            </a:r>
            <a:r>
              <a:rPr lang="es-ES" sz="2000" dirty="0" smtClean="0">
                <a:latin typeface="Palatino Linotype" pitchFamily="18" charset="0"/>
                <a:sym typeface="Wingdings" pitchFamily="2" charset="2"/>
              </a:rPr>
              <a:t></a:t>
            </a:r>
            <a:r>
              <a:rPr lang="es-ES" sz="2000" dirty="0" smtClean="0">
                <a:latin typeface="Palatino Linotype" pitchFamily="18" charset="0"/>
              </a:rPr>
              <a:t>5%</a:t>
            </a:r>
            <a:endParaRPr lang="es-ES" sz="2000" dirty="0">
              <a:latin typeface="Palatino Linotyp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s-ES" sz="2000" b="1" dirty="0">
                <a:latin typeface="Palatino Linotype" pitchFamily="18" charset="0"/>
              </a:rPr>
              <a:t>Gastos por </a:t>
            </a:r>
            <a:r>
              <a:rPr lang="es-ES" sz="2000" b="1" dirty="0" smtClean="0">
                <a:latin typeface="Palatino Linotype" pitchFamily="18" charset="0"/>
              </a:rPr>
              <a:t>honorarios </a:t>
            </a:r>
            <a:r>
              <a:rPr lang="es-ES" sz="2000" b="1" dirty="0" smtClean="0">
                <a:latin typeface="Palatino Linotype" pitchFamily="18" charset="0"/>
                <a:sym typeface="Wingdings" pitchFamily="2" charset="2"/>
              </a:rPr>
              <a:t> </a:t>
            </a:r>
            <a:r>
              <a:rPr lang="es-ES" sz="2000" dirty="0" smtClean="0">
                <a:latin typeface="Palatino Linotype" pitchFamily="18" charset="0"/>
                <a:sym typeface="Wingdings" pitchFamily="2" charset="2"/>
              </a:rPr>
              <a:t>50%</a:t>
            </a:r>
            <a:endParaRPr lang="es-ES" sz="2000" dirty="0">
              <a:latin typeface="Palatino Linotyp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s-ES" sz="2000" b="1" dirty="0">
                <a:latin typeface="Palatino Linotype" pitchFamily="18" charset="0"/>
              </a:rPr>
              <a:t>Gastos de </a:t>
            </a:r>
            <a:r>
              <a:rPr lang="es-ES" sz="2000" b="1" dirty="0" smtClean="0">
                <a:latin typeface="Palatino Linotype" pitchFamily="18" charset="0"/>
              </a:rPr>
              <a:t>difusión </a:t>
            </a:r>
            <a:r>
              <a:rPr lang="es-ES" dirty="0" smtClean="0">
                <a:latin typeface="Palatino Linotype" pitchFamily="18" charset="0"/>
              </a:rPr>
              <a:t>(promoción del proyecto) </a:t>
            </a:r>
            <a:r>
              <a:rPr lang="es-ES" dirty="0" smtClean="0">
                <a:latin typeface="Palatino Linotype" pitchFamily="18" charset="0"/>
                <a:sym typeface="Wingdings" pitchFamily="2" charset="2"/>
              </a:rPr>
              <a:t> 5% </a:t>
            </a:r>
            <a:endParaRPr lang="es-ES" sz="2000" dirty="0">
              <a:latin typeface="Palatino Linotype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s-ES" dirty="0">
                <a:latin typeface="Palatino Linotype" pitchFamily="18" charset="0"/>
              </a:rPr>
              <a:t>En medios gráficos.</a:t>
            </a:r>
          </a:p>
          <a:p>
            <a:pPr lvl="1">
              <a:buFont typeface="Arial" pitchFamily="34" charset="0"/>
              <a:buChar char="•"/>
            </a:pPr>
            <a:r>
              <a:rPr lang="es-ES" dirty="0">
                <a:latin typeface="Palatino Linotype" pitchFamily="18" charset="0"/>
              </a:rPr>
              <a:t>En medios de comunicación, presentaciones y eventos</a:t>
            </a:r>
            <a:r>
              <a:rPr lang="es-ES" dirty="0" smtClean="0">
                <a:latin typeface="Palatino Linotype" pitchFamily="18" charset="0"/>
              </a:rPr>
              <a:t>.</a:t>
            </a:r>
          </a:p>
          <a:p>
            <a:pPr marL="457200" lvl="1" indent="0"/>
            <a:r>
              <a:rPr lang="es-ES_tradnl" b="1" dirty="0" smtClean="0">
                <a:solidFill>
                  <a:srgbClr val="C00000"/>
                </a:solidFill>
                <a:latin typeface="Palatino Linotype" pitchFamily="18" charset="0"/>
              </a:rPr>
              <a:t>Nota: La difusión para la adopción de la innovación se incorpora en actividades de operación.</a:t>
            </a:r>
            <a:endParaRPr lang="es-ES" b="1" dirty="0">
              <a:solidFill>
                <a:srgbClr val="C00000"/>
              </a:solidFill>
              <a:latin typeface="Palatino Linotype" pitchFamily="18" charset="0"/>
            </a:endParaRPr>
          </a:p>
          <a:p>
            <a:endParaRPr lang="es-ES" sz="2000" b="1" dirty="0">
              <a:latin typeface="Palatino Linotype" pitchFamily="18" charset="0"/>
            </a:endParaRPr>
          </a:p>
          <a:p>
            <a:r>
              <a:rPr lang="es-ES" sz="2000" b="1" dirty="0">
                <a:latin typeface="Palatino Linotype" pitchFamily="18" charset="0"/>
              </a:rPr>
              <a:t>Nota: </a:t>
            </a:r>
            <a:r>
              <a:rPr lang="es-ES_tradnl" sz="2000" b="1" dirty="0">
                <a:latin typeface="Palatino Linotype" pitchFamily="18" charset="0"/>
              </a:rPr>
              <a:t>Cambios al presupuesto, por situaciones imprevistas, </a:t>
            </a:r>
            <a:r>
              <a:rPr lang="es-ES_tradnl" sz="2000" b="1" dirty="0">
                <a:solidFill>
                  <a:srgbClr val="CC0000"/>
                </a:solidFill>
                <a:latin typeface="Palatino Linotype" pitchFamily="18" charset="0"/>
              </a:rPr>
              <a:t>deberán ser solicitadas al GORE</a:t>
            </a:r>
            <a:r>
              <a:rPr lang="es-ES_tradnl" sz="2000" b="1" dirty="0">
                <a:latin typeface="Palatino Linotype" pitchFamily="18" charset="0"/>
              </a:rPr>
              <a:t> para su análisis de pertinencia y aprobación.	</a:t>
            </a:r>
            <a:endParaRPr lang="es-ES" sz="2000" dirty="0">
              <a:latin typeface="Palatino Linotype" pitchFamily="18" charset="0"/>
            </a:endParaRPr>
          </a:p>
          <a:p>
            <a:endParaRPr lang="es-ES" sz="2000" b="1" dirty="0">
              <a:latin typeface="Palatino Linotype" pitchFamily="18" charset="0"/>
            </a:endParaRPr>
          </a:p>
          <a:p>
            <a:pPr algn="ctr"/>
            <a:r>
              <a:rPr lang="es-ES" sz="2000" b="1" u="sng" dirty="0">
                <a:solidFill>
                  <a:srgbClr val="FF0000"/>
                </a:solidFill>
                <a:latin typeface="Palatino Linotype" pitchFamily="18" charset="0"/>
              </a:rPr>
              <a:t>Los proyectos FIC no </a:t>
            </a:r>
            <a:r>
              <a:rPr lang="es-ES" sz="2000" b="1" u="sng" dirty="0" smtClean="0">
                <a:solidFill>
                  <a:srgbClr val="FF0000"/>
                </a:solidFill>
                <a:latin typeface="Palatino Linotype" pitchFamily="18" charset="0"/>
              </a:rPr>
              <a:t>permiten cargar </a:t>
            </a:r>
            <a:r>
              <a:rPr lang="es-ES" sz="2000" b="1" i="1" u="sng" dirty="0" err="1" smtClean="0">
                <a:solidFill>
                  <a:srgbClr val="FF0000"/>
                </a:solidFill>
                <a:latin typeface="Palatino Linotype" pitchFamily="18" charset="0"/>
              </a:rPr>
              <a:t>Overheads</a:t>
            </a:r>
            <a:r>
              <a:rPr lang="es-ES" sz="2000" b="1" u="sng" dirty="0" smtClean="0">
                <a:latin typeface="Palatino Linotype" pitchFamily="18" charset="0"/>
              </a:rPr>
              <a:t> </a:t>
            </a:r>
            <a:endParaRPr lang="es-ES" sz="2000" u="sng" dirty="0">
              <a:latin typeface="Palatino Linotype" pitchFamily="18" charset="0"/>
            </a:endParaRPr>
          </a:p>
          <a:p>
            <a:pPr>
              <a:spcBef>
                <a:spcPct val="20000"/>
              </a:spcBef>
              <a:buFont typeface="Calibri" pitchFamily="34" charset="0"/>
              <a:buAutoNum type="arabicPeriod"/>
            </a:pPr>
            <a:endParaRPr lang="es-ES_tradnl" sz="1600" b="1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96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4294967295"/>
          </p:nvPr>
        </p:nvSpPr>
        <p:spPr>
          <a:xfrm>
            <a:off x="281781" y="1717576"/>
            <a:ext cx="8642350" cy="4032448"/>
          </a:xfr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 eaLnBrk="1" hangingPunct="1">
              <a:buFont typeface="Arial" pitchFamily="34" charset="0"/>
              <a:buNone/>
            </a:pPr>
            <a:r>
              <a:rPr lang="es-ES" sz="2800" b="1" dirty="0" smtClean="0">
                <a:solidFill>
                  <a:srgbClr val="564730"/>
                </a:solidFill>
              </a:rPr>
              <a:t>El monto </a:t>
            </a:r>
            <a:r>
              <a:rPr lang="es-ES" sz="2800" b="1" u="sng" dirty="0" smtClean="0">
                <a:solidFill>
                  <a:srgbClr val="564730"/>
                </a:solidFill>
              </a:rPr>
              <a:t>máximo</a:t>
            </a:r>
            <a:r>
              <a:rPr lang="es-ES" sz="2800" b="1" dirty="0" smtClean="0">
                <a:solidFill>
                  <a:srgbClr val="564730"/>
                </a:solidFill>
              </a:rPr>
              <a:t> por iniciativa es de </a:t>
            </a:r>
            <a:r>
              <a:rPr lang="es-ES" sz="2800" b="1" dirty="0" smtClean="0">
                <a:solidFill>
                  <a:schemeClr val="tx2"/>
                </a:solidFill>
              </a:rPr>
              <a:t>M$60.000</a:t>
            </a:r>
            <a:r>
              <a:rPr lang="es-ES" sz="2800" b="1" dirty="0" smtClean="0">
                <a:solidFill>
                  <a:srgbClr val="564730"/>
                </a:solidFill>
              </a:rPr>
              <a:t> y corresponde </a:t>
            </a:r>
            <a:r>
              <a:rPr lang="es-ES" sz="2800" b="1" u="sng" dirty="0" smtClean="0">
                <a:solidFill>
                  <a:srgbClr val="564730"/>
                </a:solidFill>
              </a:rPr>
              <a:t>hasta un 80% </a:t>
            </a:r>
            <a:r>
              <a:rPr lang="es-ES" sz="2800" b="1" dirty="0" smtClean="0">
                <a:solidFill>
                  <a:srgbClr val="564730"/>
                </a:solidFill>
              </a:rPr>
              <a:t>del total costo total del proyecto. </a:t>
            </a:r>
          </a:p>
          <a:p>
            <a:pPr algn="just" eaLnBrk="1" hangingPunct="1">
              <a:buFont typeface="Arial" pitchFamily="34" charset="0"/>
              <a:buNone/>
            </a:pPr>
            <a:r>
              <a:rPr lang="es-ES" sz="2800" b="1" dirty="0" smtClean="0">
                <a:solidFill>
                  <a:srgbClr val="564730"/>
                </a:solidFill>
              </a:rPr>
              <a:t>A lo menos un 20% será contrapartida aportada por el beneficiario.</a:t>
            </a:r>
          </a:p>
          <a:p>
            <a:pPr algn="just" eaLnBrk="1" hangingPunct="1">
              <a:buFont typeface="Arial" pitchFamily="34" charset="0"/>
              <a:buNone/>
            </a:pPr>
            <a:endParaRPr lang="es-ES_tradnl" sz="2800" b="1" u="sng" dirty="0" smtClean="0">
              <a:solidFill>
                <a:srgbClr val="CC0000"/>
              </a:solidFill>
            </a:endParaRPr>
          </a:p>
          <a:p>
            <a:pPr algn="just" eaLnBrk="1" hangingPunct="1">
              <a:buFont typeface="Arial" pitchFamily="34" charset="0"/>
              <a:buNone/>
            </a:pPr>
            <a:r>
              <a:rPr lang="es-ES_tradnl" sz="2800" b="1" u="sng" dirty="0" smtClean="0">
                <a:solidFill>
                  <a:srgbClr val="CC0000"/>
                </a:solidFill>
              </a:rPr>
              <a:t>A lo menos un 5% del aporte sobre el monto FIC </a:t>
            </a:r>
            <a:r>
              <a:rPr lang="es-ES_tradnl" sz="2800" b="1" dirty="0" smtClean="0">
                <a:solidFill>
                  <a:srgbClr val="564730"/>
                </a:solidFill>
              </a:rPr>
              <a:t>solicitado, debe ser aporte pecuniario.</a:t>
            </a:r>
            <a:endParaRPr lang="es-ES_tradnl" sz="2800" b="1" dirty="0">
              <a:solidFill>
                <a:srgbClr val="564730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714375" y="357188"/>
            <a:ext cx="7777163" cy="7858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Distribución de los recursos</a:t>
            </a:r>
          </a:p>
        </p:txBody>
      </p:sp>
      <p:sp>
        <p:nvSpPr>
          <p:cNvPr id="7" name="Content Placeholder 2"/>
          <p:cNvSpPr>
            <a:spLocks/>
          </p:cNvSpPr>
          <p:nvPr/>
        </p:nvSpPr>
        <p:spPr bwMode="auto">
          <a:xfrm>
            <a:off x="2143125" y="1214438"/>
            <a:ext cx="6715125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s-CL" sz="1400" dirty="0"/>
              <a:t>	</a:t>
            </a:r>
          </a:p>
          <a:p>
            <a:pPr>
              <a:defRPr/>
            </a:pPr>
            <a:r>
              <a:rPr lang="es-CL" sz="1400" dirty="0"/>
              <a:t>	  		</a:t>
            </a:r>
          </a:p>
          <a:p>
            <a:pPr>
              <a:defRPr/>
            </a:pPr>
            <a:r>
              <a:rPr lang="es-CL" sz="1400" b="1" dirty="0"/>
              <a:t>				</a:t>
            </a:r>
            <a:endParaRPr lang="es-ES_tradnl" sz="1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09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305444" y="1592163"/>
            <a:ext cx="8515028" cy="4429125"/>
          </a:xfr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57200" indent="-45720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es-ES" sz="2000" smtClean="0">
                <a:solidFill>
                  <a:srgbClr val="000000"/>
                </a:solidFill>
              </a:rPr>
              <a:t>Para garantizar el fiel y oportuno cumplimiento del proyecto. Se deberá entregar una garantía </a:t>
            </a:r>
            <a:r>
              <a:rPr lang="es-ES" sz="2000" b="1" smtClean="0">
                <a:solidFill>
                  <a:srgbClr val="CC0000"/>
                </a:solidFill>
              </a:rPr>
              <a:t>por el 10% del valor total del contrato</a:t>
            </a:r>
            <a:r>
              <a:rPr lang="es-ES" sz="2000" smtClean="0">
                <a:solidFill>
                  <a:srgbClr val="000000"/>
                </a:solidFill>
              </a:rPr>
              <a:t>, a la orden del Gobierno Regional de Los Ríos. </a:t>
            </a:r>
          </a:p>
          <a:p>
            <a:pPr marL="457200" indent="-45720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endParaRPr lang="es-ES" sz="2000" smtClean="0">
              <a:solidFill>
                <a:srgbClr val="000000"/>
              </a:solidFill>
            </a:endParaRPr>
          </a:p>
          <a:p>
            <a:pPr marL="457200" indent="-45720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es-ES" sz="2000" smtClean="0">
                <a:solidFill>
                  <a:srgbClr val="000000"/>
                </a:solidFill>
              </a:rPr>
              <a:t>Las garantías deberán ser entregadas </a:t>
            </a:r>
            <a:r>
              <a:rPr lang="es-ES" sz="2000" b="1" smtClean="0">
                <a:solidFill>
                  <a:srgbClr val="CC0000"/>
                </a:solidFill>
              </a:rPr>
              <a:t>en un plazo máximo de 5 días hábiles, una vez firmado el convenio</a:t>
            </a:r>
            <a:r>
              <a:rPr lang="es-ES" sz="2000" smtClean="0">
                <a:solidFill>
                  <a:srgbClr val="000000"/>
                </a:solidFill>
              </a:rPr>
              <a:t>, por parte del receptor de los dineros a transferir.</a:t>
            </a:r>
          </a:p>
          <a:p>
            <a:pPr marL="457200" indent="-45720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endParaRPr lang="es-ES" sz="2000" smtClean="0">
              <a:solidFill>
                <a:srgbClr val="000000"/>
              </a:solidFill>
            </a:endParaRPr>
          </a:p>
          <a:p>
            <a:pPr marL="457200" indent="-45720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es-ES" sz="2000" smtClean="0">
                <a:solidFill>
                  <a:srgbClr val="000000"/>
                </a:solidFill>
              </a:rPr>
              <a:t>El plazo de vigencia de esta garantía de “fiel cumplimiento” será la vigencia del contrato definitivo aumentado en un período de </a:t>
            </a:r>
            <a:r>
              <a:rPr lang="es-ES" sz="2000" b="1" smtClean="0">
                <a:solidFill>
                  <a:srgbClr val="CC0000"/>
                </a:solidFill>
              </a:rPr>
              <a:t>120 días corridos </a:t>
            </a:r>
            <a:r>
              <a:rPr lang="es-ES_tradnl" sz="2000" b="1" smtClean="0">
                <a:solidFill>
                  <a:srgbClr val="CC0000"/>
                </a:solidFill>
              </a:rPr>
              <a:t>por sobre la duración del proyecto</a:t>
            </a:r>
            <a:r>
              <a:rPr lang="es-ES" sz="2000" smtClean="0">
                <a:solidFill>
                  <a:srgbClr val="000000"/>
                </a:solidFill>
              </a:rPr>
              <a:t>. En caso de ser necesario actualizar los plazos, también deberán ser actualizadas las garantías.</a:t>
            </a:r>
            <a:endParaRPr lang="es-ES_tradnl" sz="2000" b="1" smtClean="0">
              <a:solidFill>
                <a:srgbClr val="000000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714375" y="357188"/>
            <a:ext cx="7777163" cy="7858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Garantías</a:t>
            </a:r>
          </a:p>
        </p:txBody>
      </p:sp>
    </p:spTree>
    <p:extLst>
      <p:ext uri="{BB962C8B-B14F-4D97-AF65-F5344CB8AC3E}">
        <p14:creationId xmlns:p14="http://schemas.microsoft.com/office/powerpoint/2010/main" val="188194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78692" y="2205038"/>
            <a:ext cx="8713788" cy="3384550"/>
          </a:xfr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457200" indent="-457200" algn="just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es-ES" sz="2000" dirty="0" smtClean="0">
                <a:solidFill>
                  <a:srgbClr val="000000"/>
                </a:solidFill>
              </a:rPr>
              <a:t>La garantía correspondiente a la 1ª Cuota que será entregada, deberá ser emitida por </a:t>
            </a:r>
            <a:r>
              <a:rPr lang="es-ES" sz="2000" b="1" dirty="0" smtClean="0">
                <a:solidFill>
                  <a:srgbClr val="CC0000"/>
                </a:solidFill>
              </a:rPr>
              <a:t>el valor de la primera cuota </a:t>
            </a:r>
            <a:r>
              <a:rPr lang="es-ES" sz="2000" dirty="0" smtClean="0">
                <a:solidFill>
                  <a:srgbClr val="000000"/>
                </a:solidFill>
              </a:rPr>
              <a:t>y con un período de vigencia de </a:t>
            </a:r>
            <a:r>
              <a:rPr lang="es-ES" sz="2000" b="1" dirty="0" smtClean="0">
                <a:solidFill>
                  <a:srgbClr val="CC0000"/>
                </a:solidFill>
              </a:rPr>
              <a:t>120 días corridos por sobre la duración del proyecto</a:t>
            </a:r>
            <a:r>
              <a:rPr lang="es-ES" sz="2000" dirty="0" smtClean="0">
                <a:solidFill>
                  <a:srgbClr val="000000"/>
                </a:solidFill>
              </a:rPr>
              <a:t>. 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AutoNum type="arabicPeriod"/>
            </a:pPr>
            <a:endParaRPr lang="es-ES" sz="2000" dirty="0" smtClean="0">
              <a:solidFill>
                <a:srgbClr val="000000"/>
              </a:solidFill>
            </a:endParaRPr>
          </a:p>
          <a:p>
            <a:pPr marL="457200" indent="-457200" algn="just" eaLnBrk="1" hangingPunct="1">
              <a:buFont typeface="Arial" pitchFamily="34" charset="0"/>
              <a:buAutoNum type="arabicPeriod"/>
            </a:pPr>
            <a:r>
              <a:rPr lang="es-ES" sz="2000" dirty="0" smtClean="0">
                <a:solidFill>
                  <a:srgbClr val="000000"/>
                </a:solidFill>
              </a:rPr>
              <a:t>La solicitud de devolución de las garantías, </a:t>
            </a:r>
            <a:r>
              <a:rPr lang="es-ES" sz="2000" b="1" dirty="0" smtClean="0">
                <a:solidFill>
                  <a:srgbClr val="CC0000"/>
                </a:solidFill>
              </a:rPr>
              <a:t>deberá efectuarse por el ejecutor</a:t>
            </a:r>
            <a:r>
              <a:rPr lang="es-ES" sz="2000" dirty="0" smtClean="0">
                <a:solidFill>
                  <a:srgbClr val="000000"/>
                </a:solidFill>
              </a:rPr>
              <a:t>, una vez obtenida el Acta de Cierre del proyecto y cumplida presentación ante el CORE.</a:t>
            </a:r>
            <a:endParaRPr lang="es-ES_tradnl" sz="2000" b="1" dirty="0" smtClean="0">
              <a:solidFill>
                <a:srgbClr val="000000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714375" y="357188"/>
            <a:ext cx="7777163" cy="7858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Garantías</a:t>
            </a:r>
          </a:p>
        </p:txBody>
      </p:sp>
    </p:spTree>
    <p:extLst>
      <p:ext uri="{BB962C8B-B14F-4D97-AF65-F5344CB8AC3E}">
        <p14:creationId xmlns:p14="http://schemas.microsoft.com/office/powerpoint/2010/main" val="84539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1598613" y="285750"/>
            <a:ext cx="5919787" cy="78581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Plazo de ejecución y fechas relevantes</a:t>
            </a:r>
          </a:p>
        </p:txBody>
      </p:sp>
      <p:sp>
        <p:nvSpPr>
          <p:cNvPr id="16387" name="Content Placeholder 2"/>
          <p:cNvSpPr txBox="1">
            <a:spLocks/>
          </p:cNvSpPr>
          <p:nvPr/>
        </p:nvSpPr>
        <p:spPr bwMode="auto">
          <a:xfrm>
            <a:off x="250825" y="1989138"/>
            <a:ext cx="8642350" cy="337026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just"/>
            <a:r>
              <a:rPr lang="es-ES" sz="2000" dirty="0" smtClean="0">
                <a:latin typeface="Palatino Linotype" pitchFamily="18" charset="0"/>
              </a:rPr>
              <a:t>Duración: máxima de hasta 24 </a:t>
            </a:r>
            <a:r>
              <a:rPr lang="es-ES" sz="2000" dirty="0">
                <a:latin typeface="Palatino Linotype" pitchFamily="18" charset="0"/>
              </a:rPr>
              <a:t>meses contados </a:t>
            </a:r>
            <a:r>
              <a:rPr lang="es-ES_tradnl" sz="2000" dirty="0">
                <a:latin typeface="Palatino Linotype" pitchFamily="18" charset="0"/>
              </a:rPr>
              <a:t>a partir de la fecha de la Total Tramitación del Convenio de </a:t>
            </a:r>
            <a:r>
              <a:rPr lang="es-ES_tradnl" sz="2000" dirty="0" smtClean="0">
                <a:latin typeface="Palatino Linotype" pitchFamily="18" charset="0"/>
              </a:rPr>
              <a:t>Transferencia (modificaciones deben ser debidamente justificadas)</a:t>
            </a:r>
            <a:r>
              <a:rPr lang="es-ES" sz="2000" dirty="0" smtClean="0">
                <a:latin typeface="Palatino Linotype" pitchFamily="18" charset="0"/>
              </a:rPr>
              <a:t>. </a:t>
            </a:r>
            <a:endParaRPr lang="es-ES" sz="2000" dirty="0">
              <a:latin typeface="Palatino Linotype" pitchFamily="18" charset="0"/>
            </a:endParaRPr>
          </a:p>
          <a:p>
            <a:pPr algn="just"/>
            <a:endParaRPr lang="es-ES_tradnl" sz="2000" dirty="0">
              <a:latin typeface="Palatino Linotype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000" dirty="0">
                <a:latin typeface="Palatino Linotype" pitchFamily="18" charset="0"/>
              </a:rPr>
              <a:t>Inicio concurso: </a:t>
            </a:r>
            <a:r>
              <a:rPr lang="es-ES" sz="2000" b="1" dirty="0" smtClean="0">
                <a:latin typeface="Palatino Linotype" pitchFamily="18" charset="0"/>
              </a:rPr>
              <a:t>01 de Junio de 2015</a:t>
            </a:r>
            <a:endParaRPr lang="es-ES" sz="2000" b="1" dirty="0">
              <a:latin typeface="Palatino Linotype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s-ES" sz="2000" dirty="0">
              <a:latin typeface="Palatino Linotype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000" dirty="0">
                <a:latin typeface="Palatino Linotype" pitchFamily="18" charset="0"/>
              </a:rPr>
              <a:t>Cierre de postulaciones: </a:t>
            </a:r>
            <a:r>
              <a:rPr lang="es-ES" sz="2000" b="1" dirty="0" smtClean="0">
                <a:latin typeface="Palatino Linotype" pitchFamily="18" charset="0"/>
              </a:rPr>
              <a:t>30 de Junio de 2015, hasta </a:t>
            </a:r>
            <a:r>
              <a:rPr lang="es-ES" sz="2000" b="1" dirty="0">
                <a:latin typeface="Palatino Linotype" pitchFamily="18" charset="0"/>
              </a:rPr>
              <a:t>las </a:t>
            </a:r>
            <a:r>
              <a:rPr lang="es-ES" sz="2000" b="1" dirty="0" smtClean="0">
                <a:latin typeface="Palatino Linotype" pitchFamily="18" charset="0"/>
              </a:rPr>
              <a:t>12:00 </a:t>
            </a:r>
            <a:r>
              <a:rPr lang="es-ES" sz="2000" b="1" dirty="0">
                <a:latin typeface="Palatino Linotype" pitchFamily="18" charset="0"/>
              </a:rPr>
              <a:t>horas.</a:t>
            </a:r>
          </a:p>
          <a:p>
            <a:pPr algn="just"/>
            <a:endParaRPr lang="es-ES" sz="2000" dirty="0">
              <a:latin typeface="Palatino Linotype" pitchFamily="18" charset="0"/>
            </a:endParaRPr>
          </a:p>
          <a:p>
            <a:pPr algn="just"/>
            <a:r>
              <a:rPr lang="es-ES" sz="2000" dirty="0">
                <a:latin typeface="Palatino Linotype" pitchFamily="18" charset="0"/>
              </a:rPr>
              <a:t>La presentación completa del proyecto incluye el formulario de postulación debidamente ingresado en la plataforma </a:t>
            </a:r>
            <a:r>
              <a:rPr lang="es-ES" sz="2000" b="1" u="sng" dirty="0">
                <a:solidFill>
                  <a:srgbClr val="CC0000"/>
                </a:solidFill>
                <a:latin typeface="Palatino Linotype" pitchFamily="18" charset="0"/>
                <a:hlinkClick r:id="rId2"/>
              </a:rPr>
              <a:t>www.ficlosrios.cl</a:t>
            </a:r>
            <a:r>
              <a:rPr lang="es-ES" sz="2000" b="1" dirty="0">
                <a:solidFill>
                  <a:srgbClr val="CC0000"/>
                </a:solidFill>
                <a:latin typeface="Palatino Linotype" pitchFamily="18" charset="0"/>
              </a:rPr>
              <a:t>,</a:t>
            </a:r>
            <a:r>
              <a:rPr lang="es-ES" sz="2000" dirty="0">
                <a:latin typeface="Palatino Linotype" pitchFamily="18" charset="0"/>
              </a:rPr>
              <a:t> dos copias físicas y los antecedentes solicitados  en las bases.</a:t>
            </a:r>
            <a:endParaRPr lang="es-ES_tradnl" sz="1600" b="1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17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1785938" y="285750"/>
            <a:ext cx="5919787" cy="7858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2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y preguntas </a:t>
            </a:r>
            <a:endParaRPr lang="es-ES" sz="2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7" name="Content Placeholder 2"/>
          <p:cNvSpPr txBox="1">
            <a:spLocks/>
          </p:cNvSpPr>
          <p:nvPr/>
        </p:nvSpPr>
        <p:spPr bwMode="auto">
          <a:xfrm>
            <a:off x="179388" y="1571625"/>
            <a:ext cx="8713787" cy="44291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s-ES" sz="2000" dirty="0">
                <a:latin typeface="Palatino Linotype" pitchFamily="18" charset="0"/>
              </a:rPr>
              <a:t>Las consultas sobre este proceso de postulación pueden hacerse hasta el día </a:t>
            </a:r>
            <a:r>
              <a:rPr lang="es-ES" sz="2000" dirty="0" smtClean="0">
                <a:latin typeface="Palatino Linotype" pitchFamily="18" charset="0"/>
              </a:rPr>
              <a:t>miércoles </a:t>
            </a:r>
            <a:r>
              <a:rPr lang="es-ES" sz="2000" b="1" u="sng" dirty="0" smtClean="0">
                <a:solidFill>
                  <a:srgbClr val="C00000"/>
                </a:solidFill>
                <a:latin typeface="Palatino Linotype" pitchFamily="18" charset="0"/>
              </a:rPr>
              <a:t>19 de Junio </a:t>
            </a:r>
            <a:r>
              <a:rPr lang="es-ES" sz="2000" dirty="0" smtClean="0">
                <a:latin typeface="Palatino Linotype" pitchFamily="18" charset="0"/>
              </a:rPr>
              <a:t>de 2015.</a:t>
            </a:r>
          </a:p>
          <a:p>
            <a:endParaRPr lang="es-ES_tradnl" sz="2000" dirty="0">
              <a:latin typeface="Palatino Linotype" pitchFamily="18" charset="0"/>
            </a:endParaRPr>
          </a:p>
          <a:p>
            <a:r>
              <a:rPr lang="es-ES_tradnl" sz="2000" dirty="0" smtClean="0">
                <a:latin typeface="Palatino Linotype" pitchFamily="18" charset="0"/>
              </a:rPr>
              <a:t>Cierre de las postulaciones: 12:00 </a:t>
            </a:r>
            <a:r>
              <a:rPr lang="es-ES_tradnl" sz="2000" dirty="0" err="1" smtClean="0">
                <a:latin typeface="Palatino Linotype" pitchFamily="18" charset="0"/>
              </a:rPr>
              <a:t>hrs</a:t>
            </a:r>
            <a:r>
              <a:rPr lang="es-ES_tradnl" sz="2000" dirty="0" smtClean="0">
                <a:latin typeface="Palatino Linotype" pitchFamily="18" charset="0"/>
              </a:rPr>
              <a:t> del martes </a:t>
            </a:r>
            <a:r>
              <a:rPr lang="es-ES_tradnl" sz="2000" b="1" dirty="0" smtClean="0">
                <a:latin typeface="Palatino Linotype" pitchFamily="18" charset="0"/>
              </a:rPr>
              <a:t>30 de Junio </a:t>
            </a:r>
            <a:r>
              <a:rPr lang="es-ES_tradnl" sz="2000" dirty="0" smtClean="0">
                <a:latin typeface="Palatino Linotype" pitchFamily="18" charset="0"/>
              </a:rPr>
              <a:t>de 2015.</a:t>
            </a:r>
            <a:endParaRPr lang="es-ES_tradnl" sz="2000" dirty="0">
              <a:latin typeface="Palatino Linotype" pitchFamily="18" charset="0"/>
            </a:endParaRPr>
          </a:p>
          <a:p>
            <a:endParaRPr lang="es-ES" sz="2000" dirty="0">
              <a:latin typeface="Palatino Linotype" pitchFamily="18" charset="0"/>
            </a:endParaRPr>
          </a:p>
          <a:p>
            <a:pPr algn="ctr"/>
            <a:r>
              <a:rPr lang="es-ES" sz="3600" u="sng" dirty="0">
                <a:latin typeface="Palatino Linotype" pitchFamily="18" charset="0"/>
              </a:rPr>
              <a:t>www.ficlosrios.cl</a:t>
            </a:r>
          </a:p>
          <a:p>
            <a:pPr algn="ctr"/>
            <a:r>
              <a:rPr lang="es-ES" sz="3600" u="sng" dirty="0" smtClean="0">
                <a:latin typeface="Palatino Linotype" pitchFamily="18" charset="0"/>
                <a:hlinkClick r:id="rId2"/>
              </a:rPr>
              <a:t>www.goredelosrios.cl</a:t>
            </a:r>
            <a:endParaRPr lang="es-ES" sz="3600" u="sng" dirty="0" smtClean="0">
              <a:latin typeface="Palatino Linotype" pitchFamily="18" charset="0"/>
            </a:endParaRPr>
          </a:p>
          <a:p>
            <a:pPr algn="ctr"/>
            <a:endParaRPr lang="es-ES" sz="3600" u="sng" dirty="0">
              <a:latin typeface="Palatino Linotype" pitchFamily="18" charset="0"/>
            </a:endParaRPr>
          </a:p>
          <a:p>
            <a:pPr algn="ctr"/>
            <a:r>
              <a:rPr lang="es-ES" sz="2800" u="sng" dirty="0">
                <a:solidFill>
                  <a:srgbClr val="000066"/>
                </a:solidFill>
                <a:latin typeface="Palatino Linotype" pitchFamily="18" charset="0"/>
              </a:rPr>
              <a:t>innovacion@goredelosrios.cl </a:t>
            </a:r>
          </a:p>
          <a:p>
            <a:pPr algn="ctr"/>
            <a:endParaRPr lang="es-ES" sz="2800" u="sng" dirty="0">
              <a:solidFill>
                <a:srgbClr val="000066"/>
              </a:solidFill>
              <a:latin typeface="Palatino Linotype" pitchFamily="18" charset="0"/>
            </a:endParaRPr>
          </a:p>
          <a:p>
            <a:pPr>
              <a:spcBef>
                <a:spcPct val="20000"/>
              </a:spcBef>
              <a:buFont typeface="Calibri" pitchFamily="34" charset="0"/>
              <a:buAutoNum type="arabicPeriod"/>
            </a:pPr>
            <a:endParaRPr lang="es-ES_tradnl" sz="1600" b="1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90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54275" name="8 CuadroTexto"/>
          <p:cNvSpPr>
            <a:spLocks noGrp="1" noChangeArrowheads="1"/>
          </p:cNvSpPr>
          <p:nvPr>
            <p:ph type="ctrTitle"/>
          </p:nvPr>
        </p:nvSpPr>
        <p:spPr>
          <a:xfrm>
            <a:off x="215900" y="-511324"/>
            <a:ext cx="8712200" cy="6924973"/>
          </a:xfrm>
        </p:spPr>
        <p:txBody>
          <a:bodyPr>
            <a:spAutoFit/>
          </a:bodyPr>
          <a:lstStyle/>
          <a:p>
            <a:pPr eaLnBrk="1" hangingPunct="1"/>
            <a:r>
              <a:rPr lang="es-AR" sz="40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</a:br>
            <a:r>
              <a:rPr lang="es-AR" sz="40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</a:br>
            <a:r>
              <a:rPr lang="es-AR" sz="40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</a:br>
            <a:r>
              <a:rPr lang="es-AR" sz="40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</a:br>
            <a:r>
              <a:rPr lang="es-AR" sz="4000" b="1" dirty="0" smtClean="0"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latin typeface="Century Gothic" pitchFamily="34" charset="0"/>
                <a:cs typeface="Calibri" pitchFamily="34" charset="0"/>
              </a:rPr>
            </a:br>
            <a:r>
              <a:rPr lang="es-AR" sz="4000" b="1" dirty="0" smtClean="0"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latin typeface="Century Gothic" pitchFamily="34" charset="0"/>
                <a:cs typeface="Calibri" pitchFamily="34" charset="0"/>
              </a:rPr>
            </a:br>
            <a:r>
              <a:rPr lang="es-AR" sz="4000" b="1" dirty="0" smtClean="0"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latin typeface="Century Gothic" pitchFamily="34" charset="0"/>
                <a:cs typeface="Calibri" pitchFamily="34" charset="0"/>
              </a:rPr>
            </a:br>
            <a:r>
              <a:rPr lang="es-AR" sz="4000" b="1" dirty="0" smtClean="0"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latin typeface="Century Gothic" pitchFamily="34" charset="0"/>
                <a:cs typeface="Calibri" pitchFamily="34" charset="0"/>
              </a:rPr>
            </a:br>
            <a:r>
              <a:rPr lang="es-AR" sz="4000" b="1" dirty="0" smtClean="0">
                <a:solidFill>
                  <a:srgbClr val="C00000"/>
                </a:solidFill>
                <a:latin typeface="Century Gothic" pitchFamily="34" charset="0"/>
                <a:cs typeface="Calibri" pitchFamily="34" charset="0"/>
              </a:rPr>
              <a:t>GRACIAS</a:t>
            </a:r>
            <a:r>
              <a:rPr lang="es-AR" sz="4000" b="1" dirty="0" smtClean="0"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latin typeface="Century Gothic" pitchFamily="34" charset="0"/>
                <a:cs typeface="Calibri" pitchFamily="34" charset="0"/>
              </a:rPr>
            </a:br>
            <a:r>
              <a:rPr lang="es-AR" sz="4000" b="1" dirty="0" smtClean="0"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latin typeface="Century Gothic" pitchFamily="34" charset="0"/>
                <a:cs typeface="Calibri" pitchFamily="34" charset="0"/>
              </a:rPr>
            </a:br>
            <a:r>
              <a:rPr lang="es-AR" sz="20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  <a:t>Valdivia</a:t>
            </a:r>
            <a:r>
              <a:rPr lang="es-AR" sz="18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  <a:t>, Junio de 2015</a:t>
            </a:r>
            <a:br>
              <a:rPr lang="es-AR" sz="18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</a:br>
            <a:r>
              <a:rPr lang="es-AR" sz="18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1800" b="1" dirty="0" smtClean="0">
                <a:solidFill>
                  <a:srgbClr val="0B0244"/>
                </a:solidFill>
                <a:latin typeface="Century Gothic" pitchFamily="34" charset="0"/>
                <a:cs typeface="Calibri" pitchFamily="34" charset="0"/>
              </a:rPr>
            </a:br>
            <a:endParaRPr lang="es-AR" sz="600" b="1" dirty="0" smtClean="0">
              <a:solidFill>
                <a:srgbClr val="0B0244"/>
              </a:solidFill>
              <a:latin typeface="Century Gothic" pitchFamily="34" charset="0"/>
              <a:cs typeface="Calibri" pitchFamily="34" charset="0"/>
            </a:endParaRPr>
          </a:p>
        </p:txBody>
      </p:sp>
      <p:pic>
        <p:nvPicPr>
          <p:cNvPr id="54276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466"/>
          <a:stretch>
            <a:fillRect/>
          </a:stretch>
        </p:blipFill>
        <p:spPr bwMode="auto">
          <a:xfrm>
            <a:off x="3103562" y="548680"/>
            <a:ext cx="2936875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323850" y="2247900"/>
            <a:ext cx="8640763" cy="3052763"/>
          </a:xfrm>
          <a:prstGeom prst="rect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0" tIns="0" rIns="91410" bIns="45705"/>
          <a:lstStyle>
            <a:lvl1pPr marL="27432" indent="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>
              <a:defRPr/>
            </a:pPr>
            <a:r>
              <a:rPr lang="es-ES_tradnl" sz="2400" b="1" dirty="0">
                <a:solidFill>
                  <a:schemeClr val="accent3">
                    <a:lumMod val="50000"/>
                  </a:schemeClr>
                </a:solidFill>
              </a:rPr>
              <a:t>Según Manual de Oslo. 3era Edición.</a:t>
            </a:r>
          </a:p>
          <a:p>
            <a:pPr marL="0">
              <a:defRPr/>
            </a:pPr>
            <a:endParaRPr lang="es-ES_tradnl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82523" algn="just">
              <a:defRPr/>
            </a:pPr>
            <a:r>
              <a:rPr lang="es-ES_tradnl" sz="2400" dirty="0">
                <a:solidFill>
                  <a:schemeClr val="accent3">
                    <a:lumMod val="50000"/>
                  </a:schemeClr>
                </a:solidFill>
              </a:rPr>
              <a:t>Es la introducción </a:t>
            </a:r>
            <a:r>
              <a:rPr lang="es-ES_tradnl" sz="2400" dirty="0">
                <a:solidFill>
                  <a:srgbClr val="C00000"/>
                </a:solidFill>
              </a:rPr>
              <a:t>de un nuevo, o significativamente mejorado</a:t>
            </a:r>
            <a:r>
              <a:rPr lang="es-ES_tradnl" sz="2400" dirty="0">
                <a:solidFill>
                  <a:schemeClr val="accent3">
                    <a:lumMod val="50000"/>
                  </a:schemeClr>
                </a:solidFill>
              </a:rPr>
              <a:t>, producto (bien o servicio), </a:t>
            </a:r>
            <a:r>
              <a:rPr lang="es-ES_tradnl" sz="2400" dirty="0">
                <a:solidFill>
                  <a:srgbClr val="C00000"/>
                </a:solidFill>
              </a:rPr>
              <a:t>de un proceso</a:t>
            </a:r>
            <a:r>
              <a:rPr lang="es-ES_tradnl" sz="2400" dirty="0">
                <a:solidFill>
                  <a:schemeClr val="accent3">
                    <a:lumMod val="50000"/>
                  </a:schemeClr>
                </a:solidFill>
              </a:rPr>
              <a:t>, de un </a:t>
            </a:r>
            <a:r>
              <a:rPr lang="es-ES_tradnl" sz="2400" dirty="0">
                <a:solidFill>
                  <a:srgbClr val="C00000"/>
                </a:solidFill>
              </a:rPr>
              <a:t>nuevo método de comercialización</a:t>
            </a:r>
            <a:r>
              <a:rPr lang="es-ES_tradnl" sz="2400" dirty="0">
                <a:solidFill>
                  <a:schemeClr val="accent3">
                    <a:lumMod val="50000"/>
                  </a:schemeClr>
                </a:solidFill>
              </a:rPr>
              <a:t> o de un </a:t>
            </a:r>
            <a:r>
              <a:rPr lang="es-ES_tradnl" sz="2400" dirty="0">
                <a:solidFill>
                  <a:srgbClr val="C00000"/>
                </a:solidFill>
              </a:rPr>
              <a:t>nuevo método organizativo</a:t>
            </a:r>
            <a:r>
              <a:rPr lang="es-ES_tradnl" sz="2400" dirty="0">
                <a:solidFill>
                  <a:schemeClr val="accent3">
                    <a:lumMod val="50000"/>
                  </a:schemeClr>
                </a:solidFill>
              </a:rPr>
              <a:t>, en las prácticas internas de la empresa, la organización del lugar de trabajo o las relaciones exteriores.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7200" y="0"/>
            <a:ext cx="8229600" cy="1341438"/>
          </a:xfrm>
          <a:prstGeom prst="rect">
            <a:avLst/>
          </a:prstGeom>
        </p:spPr>
        <p:txBody>
          <a:bodyPr lIns="91410" tIns="45705" rIns="91410" bIns="45705" anchor="b">
            <a:normAutofit fontScale="90000" lnSpcReduction="10000"/>
          </a:bodyPr>
          <a:lstStyle/>
          <a:p>
            <a:pPr defTabSz="914103" eaLnBrk="0" hangingPunct="0">
              <a:defRPr/>
            </a:pPr>
            <a:r>
              <a:rPr lang="es-ES_tradnl" sz="9600" b="1" dirty="0" err="1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</a:t>
            </a:r>
            <a:r>
              <a:rPr lang="es-ES_tradnl" sz="43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</a:t>
            </a:r>
            <a:r>
              <a:rPr lang="es-ES_tradnl" sz="5400" b="1" baseline="-25000" dirty="0" err="1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</a:t>
            </a:r>
            <a:r>
              <a:rPr lang="es-ES_tradnl" sz="6000" b="1" dirty="0" err="1">
                <a:solidFill>
                  <a:srgbClr val="0070C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</a:t>
            </a:r>
            <a:r>
              <a:rPr lang="es-ES_tradnl" sz="4400" b="1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V</a:t>
            </a:r>
            <a:r>
              <a:rPr lang="es-ES_tradnl" sz="7200" b="1" dirty="0" err="1">
                <a:solidFill>
                  <a:schemeClr val="bg2">
                    <a:lumMod val="2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A</a:t>
            </a:r>
            <a:r>
              <a:rPr lang="es-ES_tradnl" sz="7200" b="1" baseline="30000" dirty="0" err="1">
                <a:solidFill>
                  <a:srgbClr val="7030A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</a:t>
            </a:r>
            <a:r>
              <a:rPr lang="es-ES_tradnl" sz="4400" b="1" dirty="0" err="1">
                <a:solidFill>
                  <a:srgbClr val="FFFF66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</a:t>
            </a:r>
            <a:r>
              <a:rPr lang="es-ES_tradnl" sz="4300" b="1" cap="small" dirty="0" err="1">
                <a:solidFill>
                  <a:srgbClr val="00206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ó</a:t>
            </a:r>
            <a:r>
              <a:rPr lang="es-ES_tradnl" sz="6600" b="1" dirty="0" err="1">
                <a:solidFill>
                  <a:schemeClr val="accent4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</a:t>
            </a:r>
            <a:endParaRPr lang="es-ES" sz="4300" b="1" dirty="0">
              <a:solidFill>
                <a:schemeClr val="accent4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6" name="8 CuadroTexto"/>
          <p:cNvSpPr txBox="1">
            <a:spLocks noChangeArrowheads="1"/>
          </p:cNvSpPr>
          <p:nvPr/>
        </p:nvSpPr>
        <p:spPr>
          <a:xfrm rot="21189096">
            <a:off x="179388" y="655638"/>
            <a:ext cx="6913562" cy="1108075"/>
          </a:xfrm>
          <a:prstGeom prst="rect">
            <a:avLst/>
          </a:prstGeom>
        </p:spPr>
        <p:txBody>
          <a:bodyPr lIns="91410" tIns="45705" rIns="91410" bIns="45705" anchor="b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sz="4000" b="1" i="1" dirty="0" err="1">
                <a:solidFill>
                  <a:srgbClr val="FF0000"/>
                </a:solidFill>
                <a:latin typeface="Century Gothic" pitchFamily="34" charset="0"/>
                <a:cs typeface="Calibri" pitchFamily="34" charset="0"/>
              </a:rPr>
              <a:t>E</a:t>
            </a:r>
            <a:r>
              <a:rPr lang="es-AR" sz="4000" b="1" i="1" dirty="0" err="1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  <a:cs typeface="Calibri" pitchFamily="34" charset="0"/>
              </a:rPr>
              <a:t>m</a:t>
            </a:r>
            <a:r>
              <a:rPr lang="es-AR" sz="4000" b="1" i="1" dirty="0" err="1">
                <a:solidFill>
                  <a:srgbClr val="00B050"/>
                </a:solidFill>
                <a:latin typeface="Century Gothic" pitchFamily="34" charset="0"/>
                <a:cs typeface="Calibri" pitchFamily="34" charset="0"/>
              </a:rPr>
              <a:t>P</a:t>
            </a:r>
            <a:r>
              <a:rPr lang="es-AR" sz="4000" b="1" i="1" dirty="0" err="1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  <a:cs typeface="Calibri" pitchFamily="34" charset="0"/>
              </a:rPr>
              <a:t>rendi</a:t>
            </a:r>
            <a:r>
              <a:rPr lang="es-AR" sz="4800" b="1" i="1" dirty="0" err="1">
                <a:solidFill>
                  <a:srgbClr val="FF0000"/>
                </a:solidFill>
                <a:latin typeface="Century Gothic" pitchFamily="34" charset="0"/>
                <a:cs typeface="Calibri" pitchFamily="34" charset="0"/>
              </a:rPr>
              <a:t>m</a:t>
            </a:r>
            <a:r>
              <a:rPr lang="es-AR" sz="4000" b="1" i="1" dirty="0" err="1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  <a:cs typeface="Calibri" pitchFamily="34" charset="0"/>
              </a:rPr>
              <a:t>ient</a:t>
            </a:r>
            <a:r>
              <a:rPr lang="es-AR" sz="6600" b="1" i="1" dirty="0" err="1">
                <a:solidFill>
                  <a:schemeClr val="accent1">
                    <a:lumMod val="75000"/>
                  </a:schemeClr>
                </a:solidFill>
                <a:latin typeface="Broadway" pitchFamily="82" charset="0"/>
                <a:cs typeface="Calibri" pitchFamily="34" charset="0"/>
              </a:rPr>
              <a:t>o</a:t>
            </a:r>
            <a:r>
              <a:rPr lang="es-AR" sz="4000" b="1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  <a:cs typeface="Calibri" pitchFamily="34" charset="0"/>
              </a:rPr>
              <a:t> </a:t>
            </a:r>
            <a:endParaRPr lang="es-AR" sz="600" b="1" dirty="0">
              <a:solidFill>
                <a:schemeClr val="accent6">
                  <a:lumMod val="50000"/>
                </a:schemeClr>
              </a:solidFill>
              <a:latin typeface="Century Gothic" pitchFamily="34" charset="0"/>
              <a:cs typeface="Calibri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252413" y="2276475"/>
            <a:ext cx="8640762" cy="3168650"/>
          </a:xfrm>
          <a:prstGeom prst="rect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0" tIns="0" rIns="91410" bIns="45705"/>
          <a:lstStyle>
            <a:lvl1pPr marL="27432" indent="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>
              <a:defRPr/>
            </a:pPr>
            <a:r>
              <a:rPr lang="es-ES_tradnl" sz="2400" b="1" dirty="0">
                <a:solidFill>
                  <a:schemeClr val="accent3">
                    <a:lumMod val="50000"/>
                  </a:schemeClr>
                </a:solidFill>
              </a:rPr>
              <a:t>Según la Comisión Europea </a:t>
            </a:r>
            <a:r>
              <a:rPr lang="es-ES" sz="2400" b="1" dirty="0">
                <a:solidFill>
                  <a:schemeClr val="accent3">
                    <a:lumMod val="50000"/>
                  </a:schemeClr>
                </a:solidFill>
              </a:rPr>
              <a:t>(CE, 2003. p. 6).</a:t>
            </a:r>
            <a:endParaRPr lang="es-ES_tradnl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>
              <a:defRPr/>
            </a:pPr>
            <a:endParaRPr lang="es-ES_tradnl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82523" algn="just">
              <a:defRPr/>
            </a:pPr>
            <a:r>
              <a:rPr lang="es-ES" sz="2400" dirty="0">
                <a:solidFill>
                  <a:srgbClr val="C00000"/>
                </a:solidFill>
              </a:rPr>
              <a:t>Men­talidad, la actitud y el proceso de creación y desarrollo de la actividad económica</a:t>
            </a:r>
            <a:r>
              <a:rPr lang="es-ES" sz="2400" dirty="0">
                <a:solidFill>
                  <a:schemeClr val="accent3">
                    <a:lumMod val="50000"/>
                  </a:schemeClr>
                </a:solidFill>
              </a:rPr>
              <a:t> combinando la </a:t>
            </a:r>
            <a:r>
              <a:rPr lang="es-ES" sz="2400" u="sng" dirty="0">
                <a:solidFill>
                  <a:schemeClr val="accent3">
                    <a:lumMod val="50000"/>
                  </a:schemeClr>
                </a:solidFill>
              </a:rPr>
              <a:t>asunción de riesgos, la creatividad y/o innovación con una gestión sólida</a:t>
            </a:r>
            <a:r>
              <a:rPr lang="es-ES" sz="2400" dirty="0">
                <a:solidFill>
                  <a:schemeClr val="accent3">
                    <a:lumMod val="50000"/>
                  </a:schemeClr>
                </a:solidFill>
              </a:rPr>
              <a:t>, en una nueva organización o en una organización ya existente.</a:t>
            </a:r>
            <a:endParaRPr lang="es-ES_tradnl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anchor="ctr"/>
          <a:lstStyle/>
          <a:p>
            <a:pPr algn="ctr">
              <a:defRPr/>
            </a:pPr>
            <a:endParaRPr lang="es-ES" dirty="0"/>
          </a:p>
        </p:txBody>
      </p:sp>
      <p:sp>
        <p:nvSpPr>
          <p:cNvPr id="6" name="8 CuadroTexto"/>
          <p:cNvSpPr txBox="1">
            <a:spLocks noChangeArrowheads="1"/>
          </p:cNvSpPr>
          <p:nvPr/>
        </p:nvSpPr>
        <p:spPr>
          <a:xfrm rot="21189096">
            <a:off x="1277938" y="404813"/>
            <a:ext cx="6913562" cy="1939925"/>
          </a:xfrm>
          <a:prstGeom prst="rect">
            <a:avLst/>
          </a:prstGeom>
        </p:spPr>
        <p:txBody>
          <a:bodyPr lIns="91410" tIns="45705" rIns="91410" bIns="45705" anchor="b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s-AR" sz="4000" b="1" i="1" dirty="0" smtClean="0">
                <a:solidFill>
                  <a:srgbClr val="C00000"/>
                </a:solidFill>
                <a:latin typeface="Century Gothic" pitchFamily="34" charset="0"/>
                <a:cs typeface="Calibri" pitchFamily="34" charset="0"/>
              </a:rPr>
              <a:t>Ecosistema Regional de Innovación y Emprendimiento (ERIE)</a:t>
            </a:r>
            <a:endParaRPr lang="es-AR" sz="600" b="1" dirty="0">
              <a:solidFill>
                <a:srgbClr val="C00000"/>
              </a:solidFill>
              <a:latin typeface="Century Gothic" pitchFamily="34" charset="0"/>
              <a:cs typeface="Calibri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250825" y="2924175"/>
            <a:ext cx="8642350" cy="3168650"/>
          </a:xfrm>
          <a:prstGeom prst="rect">
            <a:avLst/>
          </a:prstGeom>
          <a:ln w="9525" cap="flat" cmpd="sng" algn="ctr">
            <a:solidFill>
              <a:schemeClr val="accent6"/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0" tIns="0" rIns="91410" bIns="45705"/>
          <a:lstStyle>
            <a:lvl1pPr marL="27432" indent="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None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>
              <a:defRPr/>
            </a:pPr>
            <a:endParaRPr lang="es-ES_tradnl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82523" algn="just">
              <a:defRPr/>
            </a:pP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</a:rPr>
              <a:t>Es un concepto </a:t>
            </a:r>
            <a:r>
              <a:rPr lang="es-ES" sz="2400" b="1" dirty="0" smtClean="0">
                <a:solidFill>
                  <a:srgbClr val="C00000"/>
                </a:solidFill>
              </a:rPr>
              <a:t>que relaciona la innovación con el medioambiente en el que se sitúa y desenvuelve</a:t>
            </a: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</a:rPr>
              <a:t>, incluyendo de esta forma los inputs o fuentes de la innovación, los outputs y sus correspondientes efectos sobre las empresas, la economía de un país o región y la sociedad en su conjunto, los condicionantes políticos y las infraestructuras sobre las que se asienta el proceso innovador (Pulido, 2005).   </a:t>
            </a:r>
            <a:endParaRPr lang="es-ES_tradnl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80513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5363" name="8 CuadroTexto"/>
          <p:cNvSpPr>
            <a:spLocks noGrp="1" noChangeArrowheads="1"/>
          </p:cNvSpPr>
          <p:nvPr>
            <p:ph type="ctrTitle"/>
          </p:nvPr>
        </p:nvSpPr>
        <p:spPr>
          <a:xfrm>
            <a:off x="344488" y="1608138"/>
            <a:ext cx="8496300" cy="3384550"/>
          </a:xfrm>
        </p:spPr>
        <p:txBody>
          <a:bodyPr>
            <a:spAutoFit/>
          </a:bodyPr>
          <a:lstStyle/>
          <a:p>
            <a:pPr eaLnBrk="1" hangingPunct="1"/>
            <a:r>
              <a:rPr lang="es-AR" sz="4000" b="1" dirty="0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</a:br>
            <a:r>
              <a:rPr lang="es-AR" sz="4000" b="1" dirty="0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4000" b="1" dirty="0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</a:br>
            <a:r>
              <a:rPr lang="es-ES_tradnl" sz="4000" b="1" dirty="0" smtClean="0">
                <a:solidFill>
                  <a:srgbClr val="C00000"/>
                </a:solidFill>
                <a:latin typeface="Century Gothic" pitchFamily="34" charset="0"/>
              </a:rPr>
              <a:t>II.- Gestión de la Innovación Regional.</a:t>
            </a:r>
            <a:r>
              <a:rPr lang="es-CL" sz="4000" b="1" dirty="0" smtClean="0">
                <a:solidFill>
                  <a:srgbClr val="C00000"/>
                </a:solidFill>
                <a:latin typeface="Century Gothic" pitchFamily="34" charset="0"/>
              </a:rPr>
              <a:t/>
            </a:r>
            <a:br>
              <a:rPr lang="es-CL" sz="4000" b="1" dirty="0" smtClean="0">
                <a:solidFill>
                  <a:srgbClr val="C00000"/>
                </a:solidFill>
                <a:latin typeface="Century Gothic" pitchFamily="34" charset="0"/>
              </a:rPr>
            </a:br>
            <a:r>
              <a:rPr lang="es-AR" sz="3600" b="1" dirty="0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  <a:t/>
            </a:r>
            <a:br>
              <a:rPr lang="es-AR" sz="3600" b="1" dirty="0" smtClean="0">
                <a:solidFill>
                  <a:srgbClr val="002060"/>
                </a:solidFill>
                <a:latin typeface="Century Gothic" pitchFamily="34" charset="0"/>
                <a:cs typeface="Calibri" pitchFamily="34" charset="0"/>
              </a:rPr>
            </a:br>
            <a:endParaRPr lang="es-AR" sz="1800" b="1" dirty="0" smtClean="0">
              <a:solidFill>
                <a:srgbClr val="002060"/>
              </a:solidFill>
              <a:latin typeface="Century Gothic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grpSp>
        <p:nvGrpSpPr>
          <p:cNvPr id="5" name="12 Grupo"/>
          <p:cNvGrpSpPr/>
          <p:nvPr/>
        </p:nvGrpSpPr>
        <p:grpSpPr>
          <a:xfrm>
            <a:off x="1043609" y="353851"/>
            <a:ext cx="6749352" cy="1080120"/>
            <a:chOff x="4299147" y="746878"/>
            <a:chExt cx="3673475" cy="4179938"/>
          </a:xfrm>
          <a:solidFill>
            <a:schemeClr val="bg2">
              <a:lumMod val="90000"/>
            </a:schemeClr>
          </a:solidFill>
        </p:grpSpPr>
        <p:sp>
          <p:nvSpPr>
            <p:cNvPr id="6" name="5 Rectángulo redondeado"/>
            <p:cNvSpPr/>
            <p:nvPr/>
          </p:nvSpPr>
          <p:spPr>
            <a:xfrm>
              <a:off x="4299147" y="746878"/>
              <a:ext cx="3673475" cy="417993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CL">
                <a:solidFill>
                  <a:schemeClr val="tx1"/>
                </a:solidFill>
              </a:endParaRPr>
            </a:p>
          </p:txBody>
        </p:sp>
        <p:sp>
          <p:nvSpPr>
            <p:cNvPr id="7" name="1 CuadroTexto"/>
            <p:cNvSpPr txBox="1">
              <a:spLocks noChangeArrowheads="1"/>
            </p:cNvSpPr>
            <p:nvPr/>
          </p:nvSpPr>
          <p:spPr bwMode="auto">
            <a:xfrm>
              <a:off x="4416723" y="1627807"/>
              <a:ext cx="3396183" cy="2024800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s-AR" sz="2800" b="1" dirty="0" smtClean="0">
                  <a:latin typeface="Century Gothic" pitchFamily="34" charset="0"/>
                  <a:cs typeface="Arial" charset="0"/>
                </a:rPr>
                <a:t>Ejes Económicos Regionales</a:t>
              </a:r>
            </a:p>
          </p:txBody>
        </p:sp>
      </p:grpSp>
      <p:sp>
        <p:nvSpPr>
          <p:cNvPr id="13316" name="2 Rectángulo"/>
          <p:cNvSpPr>
            <a:spLocks noChangeArrowheads="1"/>
          </p:cNvSpPr>
          <p:nvPr/>
        </p:nvSpPr>
        <p:spPr bwMode="auto">
          <a:xfrm>
            <a:off x="611188" y="2205038"/>
            <a:ext cx="8281987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914400" lvl="1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es-ES_tradnl" sz="2800">
                <a:latin typeface="Century Gothic" pitchFamily="34" charset="0"/>
              </a:rPr>
              <a:t>Turismo de Intereses Especiales</a:t>
            </a:r>
          </a:p>
          <a:p>
            <a:pPr marL="914400" lvl="1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es-ES_tradnl" sz="2800">
                <a:latin typeface="Century Gothic" pitchFamily="34" charset="0"/>
              </a:rPr>
              <a:t>Industria Agroalimentaria y Pesca</a:t>
            </a:r>
          </a:p>
          <a:p>
            <a:pPr marL="914400" lvl="1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es-ES_tradnl" sz="2800">
                <a:latin typeface="Century Gothic" pitchFamily="34" charset="0"/>
              </a:rPr>
              <a:t>Industria Creativa y del Conocimiento</a:t>
            </a:r>
          </a:p>
          <a:p>
            <a:pPr marL="914400" lvl="1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es-ES_tradnl" sz="2800">
                <a:latin typeface="Century Gothic" pitchFamily="34" charset="0"/>
              </a:rPr>
              <a:t>Forestal y Madera</a:t>
            </a:r>
          </a:p>
          <a:p>
            <a:pPr marL="914400" lvl="1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es-ES_tradnl" sz="2800">
                <a:latin typeface="Century Gothic" pitchFamily="34" charset="0"/>
              </a:rPr>
              <a:t>Naval Metalmecánica</a:t>
            </a:r>
          </a:p>
          <a:p>
            <a:pPr marL="914400" lvl="1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es-ES_tradnl" sz="2800">
                <a:latin typeface="Century Gothic" pitchFamily="34" charset="0"/>
              </a:rPr>
              <a:t>Salud, Educación y Ciencia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1 Título"/>
          <p:cNvSpPr>
            <a:spLocks noGrp="1"/>
          </p:cNvSpPr>
          <p:nvPr>
            <p:ph type="title"/>
          </p:nvPr>
        </p:nvSpPr>
        <p:spPr>
          <a:xfrm>
            <a:off x="577825" y="85451"/>
            <a:ext cx="7499350" cy="858206"/>
          </a:xfrm>
        </p:spPr>
        <p:txBody>
          <a:bodyPr/>
          <a:lstStyle/>
          <a:p>
            <a:pPr eaLnBrk="1" hangingPunct="1"/>
            <a:r>
              <a:rPr lang="es-ES_tradnl" dirty="0" smtClean="0"/>
              <a:t>Hélice de la Innovación</a:t>
            </a:r>
            <a:endParaRPr lang="es-ES" dirty="0" smtClean="0"/>
          </a:p>
        </p:txBody>
      </p:sp>
      <p:sp>
        <p:nvSpPr>
          <p:cNvPr id="4" name="3 Elipse"/>
          <p:cNvSpPr/>
          <p:nvPr/>
        </p:nvSpPr>
        <p:spPr bwMode="auto">
          <a:xfrm>
            <a:off x="3582713" y="930799"/>
            <a:ext cx="2844287" cy="2852899"/>
          </a:xfrm>
          <a:prstGeom prst="ellipse">
            <a:avLst/>
          </a:prstGeom>
          <a:solidFill>
            <a:srgbClr val="9BBB59">
              <a:alpha val="60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t" anchorCtr="1"/>
          <a:lstStyle/>
          <a:p>
            <a:pPr algn="r">
              <a:defRPr/>
            </a:pPr>
            <a:r>
              <a:rPr lang="es-ES_tradnl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</a:t>
            </a:r>
            <a:r>
              <a:rPr lang="es-ES_tradnl" b="1" dirty="0">
                <a:solidFill>
                  <a:schemeClr val="tx2"/>
                </a:solidFill>
              </a:rPr>
              <a:t> </a:t>
            </a:r>
            <a:r>
              <a:rPr lang="es-ES_tradnl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EMPRESARIAL</a:t>
            </a:r>
            <a:endParaRPr lang="es-E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Elipse"/>
          <p:cNvSpPr/>
          <p:nvPr/>
        </p:nvSpPr>
        <p:spPr bwMode="auto">
          <a:xfrm>
            <a:off x="3656301" y="3004797"/>
            <a:ext cx="2916295" cy="2852899"/>
          </a:xfrm>
          <a:prstGeom prst="ellipse">
            <a:avLst/>
          </a:prstGeom>
          <a:solidFill>
            <a:srgbClr val="4BACC6">
              <a:alpha val="5882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b" anchorCtr="0"/>
          <a:lstStyle/>
          <a:p>
            <a:pPr algn="ctr">
              <a:defRPr/>
            </a:pPr>
            <a:r>
              <a:rPr lang="es-ES_tradnl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 </a:t>
            </a:r>
            <a:r>
              <a:rPr lang="es-ES_tradn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CENTROS </a:t>
            </a:r>
            <a:r>
              <a:rPr lang="es-ES_tradnl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I+D+i</a:t>
            </a:r>
            <a:endParaRPr lang="es-E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Elipse"/>
          <p:cNvSpPr/>
          <p:nvPr/>
        </p:nvSpPr>
        <p:spPr bwMode="auto">
          <a:xfrm>
            <a:off x="2612156" y="1978855"/>
            <a:ext cx="2844287" cy="2852899"/>
          </a:xfrm>
          <a:prstGeom prst="ellipse">
            <a:avLst/>
          </a:prstGeom>
          <a:solidFill>
            <a:srgbClr val="4F81BD">
              <a:alpha val="61176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>
              <a:defRPr/>
            </a:pPr>
            <a:r>
              <a:rPr lang="es-ES_tradn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 </a:t>
            </a:r>
          </a:p>
          <a:p>
            <a:pPr>
              <a:defRPr/>
            </a:pPr>
            <a:r>
              <a:rPr lang="es-ES_tradnl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PUBLICO</a:t>
            </a:r>
            <a:endParaRPr lang="es-E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 rot="20797847">
            <a:off x="6582051" y="601233"/>
            <a:ext cx="1872208" cy="1467326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400" dirty="0" smtClean="0"/>
              <a:t>Inversión Privada</a:t>
            </a:r>
          </a:p>
          <a:p>
            <a:r>
              <a:rPr lang="es-ES_tradnl" sz="1400" dirty="0" smtClean="0"/>
              <a:t>Generación I+D</a:t>
            </a:r>
          </a:p>
          <a:p>
            <a:endParaRPr lang="es-ES" sz="1400" dirty="0"/>
          </a:p>
        </p:txBody>
      </p:sp>
      <p:sp>
        <p:nvSpPr>
          <p:cNvPr id="17" name="16 CuadroTexto"/>
          <p:cNvSpPr txBox="1"/>
          <p:nvPr/>
        </p:nvSpPr>
        <p:spPr>
          <a:xfrm rot="2042059">
            <a:off x="6359319" y="5162670"/>
            <a:ext cx="1872208" cy="1467326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400" dirty="0" smtClean="0"/>
              <a:t>Investigadores</a:t>
            </a:r>
          </a:p>
          <a:p>
            <a:r>
              <a:rPr lang="es-ES_tradnl" sz="1400" dirty="0" smtClean="0"/>
              <a:t>OTT</a:t>
            </a:r>
          </a:p>
          <a:p>
            <a:r>
              <a:rPr lang="es-ES_tradnl" sz="1400" dirty="0" smtClean="0"/>
              <a:t>Incubadoras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414303" y="2641705"/>
            <a:ext cx="2052257" cy="1467326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400" dirty="0" smtClean="0"/>
              <a:t>Políticas Públicas</a:t>
            </a:r>
          </a:p>
          <a:p>
            <a:r>
              <a:rPr lang="es-ES_tradnl" sz="1400" dirty="0" smtClean="0"/>
              <a:t>Fondos </a:t>
            </a:r>
          </a:p>
          <a:p>
            <a:r>
              <a:rPr lang="es-ES_tradnl" sz="1400" dirty="0" smtClean="0"/>
              <a:t>Regulación y Leyes</a:t>
            </a:r>
          </a:p>
        </p:txBody>
      </p:sp>
      <p:sp>
        <p:nvSpPr>
          <p:cNvPr id="16" name="4 Elipse"/>
          <p:cNvSpPr/>
          <p:nvPr/>
        </p:nvSpPr>
        <p:spPr bwMode="auto">
          <a:xfrm>
            <a:off x="4615762" y="1969599"/>
            <a:ext cx="2916295" cy="2852899"/>
          </a:xfrm>
          <a:prstGeom prst="ellipse">
            <a:avLst/>
          </a:prstGeom>
          <a:solidFill>
            <a:srgbClr val="4BACC6">
              <a:alpha val="58824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b" anchorCtr="0"/>
          <a:lstStyle/>
          <a:p>
            <a:pPr algn="ctr">
              <a:defRPr/>
            </a:pPr>
            <a:endParaRPr lang="es-E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307194" y="3027761"/>
            <a:ext cx="1242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SOCIEDAD CIVIL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4657827" y="3070533"/>
            <a:ext cx="87665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b="1" i="1" dirty="0" smtClean="0"/>
              <a:t>Alianzas </a:t>
            </a:r>
            <a:endParaRPr lang="es-ES_tradnl" sz="1400" b="1" i="1" dirty="0"/>
          </a:p>
          <a:p>
            <a:r>
              <a:rPr lang="es-ES_tradnl" sz="1400" b="1" i="1" dirty="0" smtClean="0"/>
              <a:t>y Capital </a:t>
            </a:r>
          </a:p>
          <a:p>
            <a:r>
              <a:rPr lang="es-ES_tradnl" sz="1400" b="1" i="1" dirty="0" smtClean="0"/>
              <a:t>Social</a:t>
            </a:r>
            <a:endParaRPr lang="es-ES" sz="1400" b="1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074" name="1 Título"/>
          <p:cNvSpPr>
            <a:spLocks noGrp="1"/>
          </p:cNvSpPr>
          <p:nvPr>
            <p:ph type="title" idx="4294967295"/>
          </p:nvPr>
        </p:nvSpPr>
        <p:spPr>
          <a:xfrm>
            <a:off x="1022350" y="0"/>
            <a:ext cx="8229600" cy="692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4000" b="1" dirty="0" smtClean="0">
                <a:latin typeface="Century Gothic" pitchFamily="34" charset="0"/>
              </a:rPr>
              <a:t>Gestión de un Territorio Innovador</a:t>
            </a:r>
            <a:endParaRPr lang="es-ES" sz="4000" b="1" dirty="0" smtClean="0">
              <a:latin typeface="Century Gothic" pitchFamily="34" charset="0"/>
            </a:endParaRPr>
          </a:p>
        </p:txBody>
      </p:sp>
      <p:pic>
        <p:nvPicPr>
          <p:cNvPr id="17412" name="7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388" y="561975"/>
            <a:ext cx="2257425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 descr="http://t0.gstatic.com/images?q=tbn:ANd9GcTq1ToovjQrIbwUD0AiVx3UK9r1y_gp7KRQAw4h3xrgldNphwqBB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163" y="2586038"/>
            <a:ext cx="286385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4" descr="http://mingaonline.uach.cl/fbpe/img/gestur/n14/art04-figura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800" y="2287588"/>
            <a:ext cx="3379788" cy="316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Flecha curvada hacia la izquierda"/>
          <p:cNvSpPr/>
          <p:nvPr/>
        </p:nvSpPr>
        <p:spPr>
          <a:xfrm rot="17060192">
            <a:off x="2756694" y="1216819"/>
            <a:ext cx="966788" cy="2463800"/>
          </a:xfrm>
          <a:prstGeom prst="curvedLeftArrow">
            <a:avLst>
              <a:gd name="adj1" fmla="val 38006"/>
              <a:gd name="adj2" fmla="val 89482"/>
              <a:gd name="adj3" fmla="val 44086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7416" name="11 CuadroTexto"/>
          <p:cNvSpPr txBox="1">
            <a:spLocks noChangeArrowheads="1"/>
          </p:cNvSpPr>
          <p:nvPr/>
        </p:nvSpPr>
        <p:spPr bwMode="auto">
          <a:xfrm>
            <a:off x="250825" y="2298700"/>
            <a:ext cx="14668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s-ES_tradnl">
                <a:latin typeface="Century Gothic" pitchFamily="34" charset="0"/>
              </a:rPr>
              <a:t>Innovación desde el Territorio</a:t>
            </a:r>
            <a:endParaRPr lang="es-ES">
              <a:latin typeface="Century Gothic" pitchFamily="34" charset="0"/>
            </a:endParaRPr>
          </a:p>
        </p:txBody>
      </p:sp>
      <p:sp>
        <p:nvSpPr>
          <p:cNvPr id="17417" name="12 CuadroTexto"/>
          <p:cNvSpPr txBox="1">
            <a:spLocks noChangeArrowheads="1"/>
          </p:cNvSpPr>
          <p:nvPr/>
        </p:nvSpPr>
        <p:spPr bwMode="auto">
          <a:xfrm>
            <a:off x="7150100" y="2143125"/>
            <a:ext cx="1466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s-ES_tradnl">
                <a:latin typeface="Century Gothic" pitchFamily="34" charset="0"/>
              </a:rPr>
              <a:t>Innovación desde la Empresa</a:t>
            </a:r>
            <a:endParaRPr lang="es-ES">
              <a:latin typeface="Century Gothic" pitchFamily="34" charset="0"/>
            </a:endParaRPr>
          </a:p>
        </p:txBody>
      </p:sp>
      <p:pic>
        <p:nvPicPr>
          <p:cNvPr id="17418" name="Picture 10" descr="http://t3.gstatic.com/images?q=tbn:ANd9GcSbb2yFcN_78o-LG5wz154zxifSm1LLPAk5j3xJSBCXa6y-8x0Ad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8" y="3130550"/>
            <a:ext cx="2652712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Flecha curvada hacia la izquierda"/>
          <p:cNvSpPr/>
          <p:nvPr/>
        </p:nvSpPr>
        <p:spPr>
          <a:xfrm rot="14699624" flipV="1">
            <a:off x="5336382" y="935831"/>
            <a:ext cx="965200" cy="2662237"/>
          </a:xfrm>
          <a:prstGeom prst="curvedLeftArrow">
            <a:avLst>
              <a:gd name="adj1" fmla="val 38006"/>
              <a:gd name="adj2" fmla="val 89482"/>
              <a:gd name="adj3" fmla="val 44086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grpSp>
        <p:nvGrpSpPr>
          <p:cNvPr id="17420" name="9 Grupo"/>
          <p:cNvGrpSpPr>
            <a:grpSpLocks/>
          </p:cNvGrpSpPr>
          <p:nvPr/>
        </p:nvGrpSpPr>
        <p:grpSpPr bwMode="auto">
          <a:xfrm>
            <a:off x="850900" y="5270500"/>
            <a:ext cx="7404100" cy="1460500"/>
            <a:chOff x="852105" y="5270972"/>
            <a:chExt cx="7402879" cy="1459992"/>
          </a:xfrm>
        </p:grpSpPr>
        <p:sp>
          <p:nvSpPr>
            <p:cNvPr id="17423" name="7 CuadroTexto"/>
            <p:cNvSpPr txBox="1">
              <a:spLocks noChangeArrowheads="1"/>
            </p:cNvSpPr>
            <p:nvPr/>
          </p:nvSpPr>
          <p:spPr bwMode="auto">
            <a:xfrm>
              <a:off x="852105" y="5807570"/>
              <a:ext cx="7402879" cy="923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s-ES_tradnl" b="1">
                  <a:latin typeface="Century Gothic" pitchFamily="34" charset="0"/>
                </a:rPr>
                <a:t>Evolución y Transformación de los Sistemas Productivos</a:t>
              </a:r>
            </a:p>
            <a:p>
              <a:pPr algn="ctr" eaLnBrk="1" hangingPunct="1"/>
              <a:r>
                <a:rPr lang="es-ES_tradnl">
                  <a:latin typeface="Century Gothic" pitchFamily="34" charset="0"/>
                </a:rPr>
                <a:t> en la búsqueda de una mayor competitividad en los mercados </a:t>
              </a:r>
            </a:p>
            <a:p>
              <a:pPr algn="ctr" eaLnBrk="1" hangingPunct="1"/>
              <a:r>
                <a:rPr lang="es-ES_tradnl" b="1">
                  <a:solidFill>
                    <a:srgbClr val="C00000"/>
                  </a:solidFill>
                  <a:latin typeface="Century Gothic" pitchFamily="34" charset="0"/>
                </a:rPr>
                <a:t>y una mejor calidad de vida de las personas que lo habitan</a:t>
              </a:r>
              <a:endParaRPr lang="es-ES" b="1">
                <a:solidFill>
                  <a:srgbClr val="C00000"/>
                </a:solidFill>
                <a:latin typeface="Century Gothic" pitchFamily="34" charset="0"/>
              </a:endParaRPr>
            </a:p>
          </p:txBody>
        </p:sp>
        <p:sp>
          <p:nvSpPr>
            <p:cNvPr id="9" name="8 Flecha abajo"/>
            <p:cNvSpPr/>
            <p:nvPr/>
          </p:nvSpPr>
          <p:spPr>
            <a:xfrm>
              <a:off x="4356727" y="5270972"/>
              <a:ext cx="574580" cy="534802"/>
            </a:xfrm>
            <a:prstGeom prst="down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"/>
            </a:p>
          </p:txBody>
        </p:sp>
      </p:grpSp>
      <p:sp>
        <p:nvSpPr>
          <p:cNvPr id="11" name="10 Flecha doblada"/>
          <p:cNvSpPr/>
          <p:nvPr/>
        </p:nvSpPr>
        <p:spPr>
          <a:xfrm rot="5400000">
            <a:off x="6052345" y="81756"/>
            <a:ext cx="1344612" cy="274002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1" name="20 Flecha doblada"/>
          <p:cNvSpPr/>
          <p:nvPr/>
        </p:nvSpPr>
        <p:spPr>
          <a:xfrm rot="5400000" flipV="1">
            <a:off x="1468438" y="-4762"/>
            <a:ext cx="1344612" cy="2913062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56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1608</Words>
  <Application>Microsoft Office PowerPoint</Application>
  <PresentationFormat>Presentación en pantalla (4:3)</PresentationFormat>
  <Paragraphs>273</Paragraphs>
  <Slides>27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9" baseType="lpstr">
      <vt:lpstr>Tema de Office</vt:lpstr>
      <vt:lpstr>Hoja de cálculo</vt:lpstr>
      <vt:lpstr> </vt:lpstr>
      <vt:lpstr>  I.- Definiciones.  </vt:lpstr>
      <vt:lpstr>Presentación de PowerPoint</vt:lpstr>
      <vt:lpstr>Presentación de PowerPoint</vt:lpstr>
      <vt:lpstr>Presentación de PowerPoint</vt:lpstr>
      <vt:lpstr>  II.- Gestión de la Innovación Regional.  </vt:lpstr>
      <vt:lpstr>Presentación de PowerPoint</vt:lpstr>
      <vt:lpstr>Hélice de la Innovación</vt:lpstr>
      <vt:lpstr>Gestión de un Territorio Innovador</vt:lpstr>
      <vt:lpstr>Líneas del Concurso Regional</vt:lpstr>
      <vt:lpstr>Líneas del Concurso Regional (2)</vt:lpstr>
      <vt:lpstr>Presentación de PowerPoint</vt:lpstr>
      <vt:lpstr>Presentación de PowerPoint</vt:lpstr>
      <vt:lpstr>Detalle Distribución de Recursos FIC 2015</vt:lpstr>
      <vt:lpstr>Proyectos del Concurso 2015: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 GRACIAS  Valdivia, Junio de 2015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GORE Los Rios</cp:lastModifiedBy>
  <cp:revision>86</cp:revision>
  <cp:lastPrinted>2014-09-22T17:27:01Z</cp:lastPrinted>
  <dcterms:created xsi:type="dcterms:W3CDTF">2013-12-02T20:02:33Z</dcterms:created>
  <dcterms:modified xsi:type="dcterms:W3CDTF">2016-03-14T17:58:01Z</dcterms:modified>
</cp:coreProperties>
</file>