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1"/>
  </p:sldMasterIdLst>
  <p:notesMasterIdLst>
    <p:notesMasterId r:id="rId10"/>
  </p:notesMasterIdLst>
  <p:sldIdLst>
    <p:sldId id="264" r:id="rId2"/>
    <p:sldId id="267" r:id="rId3"/>
    <p:sldId id="269" r:id="rId4"/>
    <p:sldId id="257" r:id="rId5"/>
    <p:sldId id="268" r:id="rId6"/>
    <p:sldId id="270" r:id="rId7"/>
    <p:sldId id="271" r:id="rId8"/>
    <p:sldId id="272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1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8D6A0-2C23-42F6-A9D8-834FAF409D5D}" type="datetimeFigureOut">
              <a:rPr lang="es-CL" smtClean="0"/>
              <a:pPr/>
              <a:t>24-03-2016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33AFC-BDCB-4282-83E7-B7824226F28D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3596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C0D1-46FD-4116-BD94-3D7067A88C13}" type="datetime1">
              <a:rPr lang="es-CL" smtClean="0"/>
              <a:t>24-03-2016</a:t>
            </a:fld>
            <a:endParaRPr lang="es-C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CL" dirty="0" smtClean="0"/>
              <a:t>FIC </a:t>
            </a:r>
            <a:r>
              <a:rPr lang="es-CL" dirty="0" smtClean="0"/>
              <a:t>2016</a:t>
            </a:r>
            <a:endParaRPr lang="es-C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-33469"/>
            <a:ext cx="9144000" cy="1158213"/>
          </a:xfrm>
        </p:spPr>
        <p:txBody>
          <a:bodyPr/>
          <a:lstStyle>
            <a:lvl1pPr>
              <a:defRPr sz="4400"/>
            </a:lvl1pPr>
          </a:lstStyle>
          <a:p>
            <a:r>
              <a:rPr lang="es-ES" dirty="0" smtClean="0"/>
              <a:t>Haga clic para modificar 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E56FE-9485-4ACE-A374-93C1DD32BF8B}" type="datetime1">
              <a:rPr lang="es-CL" smtClean="0"/>
              <a:t>24-03-2016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CL" dirty="0" smtClean="0"/>
              <a:t>FIC </a:t>
            </a:r>
            <a:r>
              <a:rPr lang="es-CL" dirty="0" smtClean="0"/>
              <a:t>2016</a:t>
            </a: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" y="-6965"/>
            <a:ext cx="9143527" cy="1059701"/>
          </a:xfrm>
        </p:spPr>
        <p:txBody>
          <a:bodyPr/>
          <a:lstStyle>
            <a:lvl1pPr>
              <a:defRPr sz="4400" b="1"/>
            </a:lvl1pPr>
          </a:lstStyle>
          <a:p>
            <a:r>
              <a:rPr lang="es-ES" dirty="0" smtClean="0"/>
              <a:t>Haga clic para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54F82-A76B-44D0-9672-519C829D28BF}" type="datetime1">
              <a:rPr lang="es-CL" smtClean="0"/>
              <a:t>24-03-2016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CL" dirty="0" smtClean="0"/>
              <a:t>FIC </a:t>
            </a:r>
            <a:r>
              <a:rPr lang="es-CL" dirty="0" smtClean="0"/>
              <a:t>2016</a:t>
            </a:r>
            <a:endParaRPr lang="es-C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-2030" y="-16701"/>
            <a:ext cx="9146029" cy="114144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dirty="0" smtClean="0"/>
              <a:t>Haga clic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0753907-6163-46BC-8207-28C4337CF530}" type="datetime1">
              <a:rPr lang="es-CL" smtClean="0"/>
              <a:t>24-03-2016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s-CL" dirty="0" smtClean="0"/>
              <a:t>FIC </a:t>
            </a:r>
            <a:r>
              <a:rPr lang="es-CL" dirty="0" smtClean="0"/>
              <a:t>2016</a:t>
            </a: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82" r:id="rId3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4400" b="1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72815"/>
            <a:ext cx="7772400" cy="3103985"/>
          </a:xfrm>
        </p:spPr>
        <p:txBody>
          <a:bodyPr anchor="t"/>
          <a:lstStyle/>
          <a:p>
            <a:r>
              <a:rPr lang="es-ES_tradnl" dirty="0" smtClean="0"/>
              <a:t>Proyecto….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endParaRPr lang="es-CL" dirty="0" smtClean="0"/>
          </a:p>
          <a:p>
            <a:pPr algn="ctr">
              <a:buNone/>
            </a:pPr>
            <a:r>
              <a:rPr lang="es-CL" dirty="0" smtClean="0"/>
              <a:t>“CONCURSO REGIONAL DE INNOVACION Y EMPRENDIMIENTO REGION DE LOS RIOS </a:t>
            </a:r>
            <a:r>
              <a:rPr lang="es-CL" dirty="0" smtClean="0"/>
              <a:t>2016”</a:t>
            </a:r>
            <a:endParaRPr lang="es-CL" dirty="0"/>
          </a:p>
        </p:txBody>
      </p:sp>
      <p:pic>
        <p:nvPicPr>
          <p:cNvPr id="6" name="5 Imagen" descr="http://www.goredelosrios.cl/directory/files/logotipos/logotipo_gorelosrios_RGB.jpg"/>
          <p:cNvPicPr/>
          <p:nvPr/>
        </p:nvPicPr>
        <p:blipFill rotWithShape="1">
          <a:blip r:embed="rId2" cstate="print"/>
          <a:srcRect l="2102" t="4849"/>
          <a:stretch/>
        </p:blipFill>
        <p:spPr bwMode="auto">
          <a:xfrm>
            <a:off x="3779912" y="440883"/>
            <a:ext cx="1656183" cy="1331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es-ES_tradnl" dirty="0" smtClean="0"/>
              <a:t>Resumen del Proyecto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748679"/>
          </a:xfrm>
        </p:spPr>
        <p:txBody>
          <a:bodyPr>
            <a:normAutofit fontScale="92500" lnSpcReduction="20000"/>
          </a:bodyPr>
          <a:lstStyle/>
          <a:p>
            <a:r>
              <a:rPr lang="es-ES_tradnl" dirty="0" smtClean="0"/>
              <a:t>Nombre </a:t>
            </a:r>
            <a:r>
              <a:rPr lang="es-ES_tradnl" dirty="0" smtClean="0"/>
              <a:t>Corto (máximo 53 caracteres)</a:t>
            </a:r>
          </a:p>
          <a:p>
            <a:pPr marL="0" indent="0">
              <a:buNone/>
            </a:pPr>
            <a:r>
              <a:rPr lang="es-ES_tradnl" dirty="0" smtClean="0"/>
              <a:t>(titulo debe guardar relación con el objetivo del proyecto)</a:t>
            </a:r>
            <a:endParaRPr lang="es-ES_tradnl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2</a:t>
            </a:fld>
            <a:endParaRPr lang="es-CL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267597"/>
              </p:ext>
            </p:extLst>
          </p:nvPr>
        </p:nvGraphicFramePr>
        <p:xfrm>
          <a:off x="899592" y="4293096"/>
          <a:ext cx="4536504" cy="21234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520280"/>
                <a:gridCol w="2016224"/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Fuente de Recursos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 Miles ($)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Recursos</a:t>
                      </a:r>
                      <a:r>
                        <a:rPr lang="es-ES_tradnl" b="1" baseline="0" dirty="0" smtClean="0"/>
                        <a:t> </a:t>
                      </a:r>
                      <a:r>
                        <a:rPr lang="es-ES_tradnl" b="1" dirty="0" smtClean="0"/>
                        <a:t>FIC solicitados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dirty="0" smtClean="0"/>
                        <a:t>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Aportes Beneficiaria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dirty="0" smtClean="0"/>
                        <a:t>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Aportes</a:t>
                      </a:r>
                      <a:r>
                        <a:rPr lang="es-ES_tradnl" b="1" baseline="0" dirty="0" smtClean="0"/>
                        <a:t> de Terceros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dirty="0" smtClean="0"/>
                        <a:t>0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Total Proyecto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dirty="0" smtClean="0"/>
                        <a:t>0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17594"/>
              </p:ext>
            </p:extLst>
          </p:nvPr>
        </p:nvGraphicFramePr>
        <p:xfrm>
          <a:off x="827584" y="2924944"/>
          <a:ext cx="7200800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92288"/>
                <a:gridCol w="4608512"/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Institución Postulante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Director del Proyecto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Duración del Proyecto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 meses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276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Propósito del </a:t>
            </a:r>
            <a:r>
              <a:rPr lang="es-ES_tradnl" dirty="0" smtClean="0"/>
              <a:t>Proyecto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s-ES_tradnl" dirty="0"/>
              <a:t>Sector productivo </a:t>
            </a:r>
            <a:r>
              <a:rPr lang="es-ES_tradnl" dirty="0" smtClean="0"/>
              <a:t>que impacta el proyecto.</a:t>
            </a:r>
            <a:endParaRPr lang="es-ES_tradnl" dirty="0"/>
          </a:p>
          <a:p>
            <a:pPr marL="457200" indent="-457200">
              <a:buAutoNum type="arabicPeriod"/>
            </a:pPr>
            <a:r>
              <a:rPr lang="es-ES_tradnl" dirty="0" smtClean="0"/>
              <a:t>Descripción </a:t>
            </a:r>
            <a:r>
              <a:rPr lang="es-ES_tradnl" dirty="0" smtClean="0"/>
              <a:t>breve del </a:t>
            </a:r>
            <a:r>
              <a:rPr lang="es-ES_tradnl" dirty="0" smtClean="0"/>
              <a:t>problema y/o la </a:t>
            </a:r>
            <a:r>
              <a:rPr lang="es-ES_tradnl" dirty="0" smtClean="0"/>
              <a:t>brecha que </a:t>
            </a:r>
            <a:r>
              <a:rPr lang="es-ES_tradnl" dirty="0" smtClean="0"/>
              <a:t>aborda.</a:t>
            </a:r>
          </a:p>
          <a:p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dirty="0" smtClean="0"/>
              <a:t>FIC </a:t>
            </a:r>
            <a:r>
              <a:rPr lang="es-CL" dirty="0" smtClean="0"/>
              <a:t>2016</a:t>
            </a:r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26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0" y="0"/>
            <a:ext cx="9143730" cy="1052736"/>
          </a:xfrm>
        </p:spPr>
        <p:txBody>
          <a:bodyPr/>
          <a:lstStyle/>
          <a:p>
            <a:r>
              <a:rPr lang="es-CL" b="1" dirty="0" smtClean="0"/>
              <a:t>Objetivo del Proyecto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8258204" cy="3268667"/>
          </a:xfrm>
        </p:spPr>
        <p:txBody>
          <a:bodyPr>
            <a:normAutofit/>
          </a:bodyPr>
          <a:lstStyle/>
          <a:p>
            <a:r>
              <a:rPr lang="es-CL" dirty="0" smtClean="0"/>
              <a:t>Indicar el objetivo general o principal del proyecto </a:t>
            </a:r>
            <a:r>
              <a:rPr lang="es-CL" dirty="0" smtClean="0"/>
              <a:t>(en base al problema detectado o brecha abordada, como lo resuelve el proyecto)</a:t>
            </a:r>
            <a:endParaRPr lang="es-CL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4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2448"/>
            <a:ext cx="9144000" cy="1075184"/>
          </a:xfrm>
        </p:spPr>
        <p:txBody>
          <a:bodyPr/>
          <a:lstStyle/>
          <a:p>
            <a:r>
              <a:rPr lang="es-ES_tradnl" b="1" dirty="0" smtClean="0"/>
              <a:t>Beneficiarios del Proyecto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Señalar:</a:t>
            </a:r>
          </a:p>
          <a:p>
            <a:pPr lvl="1"/>
            <a:r>
              <a:rPr lang="es-ES_tradnl" dirty="0" smtClean="0"/>
              <a:t>Localización territorial (espacial)</a:t>
            </a:r>
          </a:p>
          <a:p>
            <a:pPr lvl="1"/>
            <a:r>
              <a:rPr lang="es-ES_tradnl" dirty="0" smtClean="0"/>
              <a:t>Breve caracterización de los beneficiarios directos</a:t>
            </a:r>
          </a:p>
          <a:p>
            <a:pPr lvl="1"/>
            <a:r>
              <a:rPr lang="es-ES_tradnl" dirty="0" smtClean="0"/>
              <a:t>Número aproximado </a:t>
            </a: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293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6017"/>
            <a:ext cx="9144000" cy="1046719"/>
          </a:xfrm>
        </p:spPr>
        <p:txBody>
          <a:bodyPr>
            <a:normAutofit/>
          </a:bodyPr>
          <a:lstStyle/>
          <a:p>
            <a:r>
              <a:rPr lang="es-CL" b="1" dirty="0" smtClean="0"/>
              <a:t>Innovación a Implementar</a:t>
            </a:r>
            <a:endParaRPr lang="es-CL" sz="6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2304256"/>
          </a:xfrm>
        </p:spPr>
        <p:txBody>
          <a:bodyPr>
            <a:normAutofit/>
          </a:bodyPr>
          <a:lstStyle/>
          <a:p>
            <a:pPr algn="just"/>
            <a:r>
              <a:rPr lang="es-CL" dirty="0" smtClean="0"/>
              <a:t>Describir como la innovación propuesta contribuye a acortar la brecha detectada.</a:t>
            </a:r>
          </a:p>
          <a:p>
            <a:pPr algn="just"/>
            <a:r>
              <a:rPr lang="es-CL" dirty="0" smtClean="0"/>
              <a:t>Cómo adoptaran las empresas o beneficiarios la innovación y solución que propone el proyecto. 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8089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6017"/>
            <a:ext cx="9144000" cy="1046719"/>
          </a:xfrm>
        </p:spPr>
        <p:txBody>
          <a:bodyPr>
            <a:normAutofit/>
          </a:bodyPr>
          <a:lstStyle/>
          <a:p>
            <a:r>
              <a:rPr lang="es-CL" b="1" dirty="0" smtClean="0"/>
              <a:t>Valorización de la innovación</a:t>
            </a:r>
            <a:endParaRPr lang="es-CL" sz="6000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7</a:t>
            </a:fld>
            <a:endParaRPr lang="es-CL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3527039"/>
              </p:ext>
            </p:extLst>
          </p:nvPr>
        </p:nvGraphicFramePr>
        <p:xfrm>
          <a:off x="534380" y="1136640"/>
          <a:ext cx="8358099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2833"/>
                <a:gridCol w="3771051"/>
                <a:gridCol w="1944215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Resultado</a:t>
                      </a:r>
                      <a:r>
                        <a:rPr lang="es-ES" baseline="0" dirty="0" smtClean="0"/>
                        <a:t> esperado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Actividades</a:t>
                      </a:r>
                      <a:r>
                        <a:rPr lang="es-ES" baseline="0" dirty="0" smtClean="0"/>
                        <a:t> Principales o críticas*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Inversión</a:t>
                      </a:r>
                      <a:r>
                        <a:rPr lang="es-ES" baseline="0" dirty="0" smtClean="0"/>
                        <a:t> o </a:t>
                      </a:r>
                      <a:r>
                        <a:rPr lang="es-ES" baseline="0" dirty="0" err="1" smtClean="0"/>
                        <a:t>Ppto</a:t>
                      </a:r>
                      <a:r>
                        <a:rPr lang="es-ES" baseline="0" dirty="0" smtClean="0"/>
                        <a:t> FIC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s-ES" dirty="0" smtClean="0"/>
                        <a:t>R1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M$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M$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M$</a:t>
                      </a:r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s-ES" dirty="0" smtClean="0"/>
                        <a:t>R2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M$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M$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M$</a:t>
                      </a:r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s-ES" dirty="0" smtClean="0"/>
                        <a:t>R3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M$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M$</a:t>
                      </a: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12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M$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% del monto total Solicitado</a:t>
                      </a:r>
                      <a:endParaRPr lang="es-E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467544" y="6021288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(*) solo las principales actividades que aportan más valor a la innovación propuesta y a resolver el problema que aborda el proyecto.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259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6017"/>
            <a:ext cx="9144000" cy="1046719"/>
          </a:xfrm>
        </p:spPr>
        <p:txBody>
          <a:bodyPr>
            <a:normAutofit/>
          </a:bodyPr>
          <a:lstStyle/>
          <a:p>
            <a:r>
              <a:rPr lang="es-CL" b="1" dirty="0" smtClean="0"/>
              <a:t>Indicadores Claves</a:t>
            </a:r>
            <a:endParaRPr lang="es-CL" sz="6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2304256"/>
          </a:xfrm>
        </p:spPr>
        <p:txBody>
          <a:bodyPr>
            <a:normAutofit lnSpcReduction="10000"/>
          </a:bodyPr>
          <a:lstStyle/>
          <a:p>
            <a:pPr algn="just"/>
            <a:r>
              <a:rPr lang="es-CL" dirty="0" smtClean="0"/>
              <a:t>Motivación y Compromiso del equipo  formulador del proyecto.</a:t>
            </a:r>
          </a:p>
          <a:p>
            <a:pPr algn="just"/>
            <a:r>
              <a:rPr lang="es-CL" dirty="0" smtClean="0"/>
              <a:t>Empresas que demuestran interés en adoptar innovación (cartas de compromiso).</a:t>
            </a:r>
          </a:p>
          <a:p>
            <a:pPr algn="just"/>
            <a:r>
              <a:rPr lang="es-CL" dirty="0" smtClean="0"/>
              <a:t>Continuidad del proyecto (que ocurre después de finalizar  el proyecto)</a:t>
            </a:r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003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543</TotalTime>
  <Words>287</Words>
  <Application>Microsoft Office PowerPoint</Application>
  <PresentationFormat>Presentación en pantalla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Ejecutivo</vt:lpstr>
      <vt:lpstr>Proyecto….</vt:lpstr>
      <vt:lpstr>Resumen del Proyecto</vt:lpstr>
      <vt:lpstr>Propósito del Proyecto</vt:lpstr>
      <vt:lpstr>Objetivo del Proyecto</vt:lpstr>
      <vt:lpstr>Beneficiarios del Proyecto</vt:lpstr>
      <vt:lpstr>Innovación a Implementar</vt:lpstr>
      <vt:lpstr>Valorización de la innovación</vt:lpstr>
      <vt:lpstr>Indicadores Claves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pc</dc:creator>
  <cp:lastModifiedBy>profesional FIC</cp:lastModifiedBy>
  <cp:revision>45</cp:revision>
  <dcterms:created xsi:type="dcterms:W3CDTF">2014-01-08T21:30:52Z</dcterms:created>
  <dcterms:modified xsi:type="dcterms:W3CDTF">2016-03-24T19:53:14Z</dcterms:modified>
</cp:coreProperties>
</file>